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9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481" r:id="rId3"/>
    <p:sldId id="1360" r:id="rId4"/>
    <p:sldId id="1361" r:id="rId5"/>
    <p:sldId id="1362" r:id="rId6"/>
    <p:sldId id="1363" r:id="rId7"/>
    <p:sldId id="1364" r:id="rId8"/>
    <p:sldId id="1365" r:id="rId9"/>
    <p:sldId id="1366" r:id="rId10"/>
    <p:sldId id="1367" r:id="rId11"/>
    <p:sldId id="1368" r:id="rId12"/>
    <p:sldId id="1369" r:id="rId13"/>
    <p:sldId id="1370" r:id="rId14"/>
    <p:sldId id="1371" r:id="rId15"/>
    <p:sldId id="1372" r:id="rId16"/>
    <p:sldId id="1373" r:id="rId17"/>
    <p:sldId id="1374" r:id="rId18"/>
    <p:sldId id="1375" r:id="rId19"/>
    <p:sldId id="1376" r:id="rId20"/>
    <p:sldId id="1377" r:id="rId21"/>
    <p:sldId id="1378" r:id="rId22"/>
    <p:sldId id="1379" r:id="rId23"/>
    <p:sldId id="1380" r:id="rId24"/>
    <p:sldId id="1381" r:id="rId25"/>
    <p:sldId id="1382" r:id="rId26"/>
    <p:sldId id="1383" r:id="rId27"/>
    <p:sldId id="1384" r:id="rId28"/>
    <p:sldId id="1385" r:id="rId29"/>
    <p:sldId id="1386" r:id="rId30"/>
    <p:sldId id="1398" r:id="rId31"/>
    <p:sldId id="1399" r:id="rId32"/>
    <p:sldId id="1390" r:id="rId33"/>
    <p:sldId id="1391" r:id="rId34"/>
    <p:sldId id="1392" r:id="rId35"/>
    <p:sldId id="1393" r:id="rId36"/>
    <p:sldId id="1394" r:id="rId37"/>
    <p:sldId id="1395" r:id="rId38"/>
    <p:sldId id="1396" r:id="rId39"/>
    <p:sldId id="1397" r:id="rId40"/>
    <p:sldId id="1387" r:id="rId41"/>
    <p:sldId id="1200" r:id="rId42"/>
    <p:sldId id="1201" r:id="rId43"/>
    <p:sldId id="1202" r:id="rId44"/>
    <p:sldId id="1203" r:id="rId45"/>
    <p:sldId id="1205" r:id="rId46"/>
    <p:sldId id="1206" r:id="rId47"/>
    <p:sldId id="1211" r:id="rId48"/>
    <p:sldId id="1212" r:id="rId49"/>
    <p:sldId id="1213" r:id="rId50"/>
    <p:sldId id="1214" r:id="rId51"/>
    <p:sldId id="1220" r:id="rId52"/>
    <p:sldId id="1225" r:id="rId53"/>
    <p:sldId id="1226" r:id="rId54"/>
    <p:sldId id="1227" r:id="rId55"/>
    <p:sldId id="1228" r:id="rId56"/>
    <p:sldId id="1356" r:id="rId57"/>
    <p:sldId id="1357" r:id="rId58"/>
    <p:sldId id="1230" r:id="rId59"/>
    <p:sldId id="1233" r:id="rId60"/>
    <p:sldId id="1238" r:id="rId61"/>
    <p:sldId id="1240" r:id="rId62"/>
    <p:sldId id="1260" r:id="rId63"/>
    <p:sldId id="1261" r:id="rId64"/>
    <p:sldId id="514" r:id="rId65"/>
    <p:sldId id="448" r:id="rId66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6600"/>
    <a:srgbClr val="000000"/>
    <a:srgbClr val="FFFFFF"/>
    <a:srgbClr val="5E889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87665" autoAdjust="0"/>
  </p:normalViewPr>
  <p:slideViewPr>
    <p:cSldViewPr>
      <p:cViewPr varScale="1">
        <p:scale>
          <a:sx n="101" d="100"/>
          <a:sy n="101" d="100"/>
        </p:scale>
        <p:origin x="9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3307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85CBAE4-F8D9-4129-B51F-0DB4BEA986F1}" type="datetimeFigureOut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2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9392E7D-0E06-464C-8541-AA44AE9E7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46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862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77E5B7F-BBE2-45B0-AC4C-D9CC9AA6B88A}" type="datetimeFigureOut">
              <a:rPr lang="zh-CN" altLang="en-US"/>
              <a:pPr>
                <a:defRPr/>
              </a:pPr>
              <a:t>2020/6/12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383" y="4716585"/>
            <a:ext cx="5436909" cy="44673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862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3790652-C02E-4B6F-A52E-6A0D29B3CC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2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 userDrawn="1"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C543DC-16DF-48CF-95C9-8AFFB78A12BE}" type="datetime1">
              <a:rPr lang="zh-CN" altLang="en-US" smtClean="0"/>
              <a:t>2020/6/12 Friday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4266"/>
            <a:ext cx="8229600" cy="660930"/>
          </a:xfrm>
        </p:spPr>
        <p:txBody>
          <a:bodyPr bIns="46800" anchor="b">
            <a:norm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4845"/>
            <a:ext cx="8229600" cy="467845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EC5C7F-9854-475C-AC43-14E0B990A8B1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8224" y="6561732"/>
            <a:ext cx="2133600" cy="29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41D3A0-9C34-4299-AEEE-9C8B42757B47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B6151D-9ABA-47F0-8B12-F668409623D1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525344"/>
            <a:ext cx="3456384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8224" y="6525344"/>
            <a:ext cx="2133600" cy="357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7E7B098-0742-4CD3-A91D-4A0DAF50A28D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15816" y="6525344"/>
            <a:ext cx="3456384" cy="328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60232" y="6525344"/>
            <a:ext cx="2133600" cy="299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CF1A08-4265-4F5C-850F-90CA889EAC45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2F89C6-4D22-4049-948A-1475B3B94D16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525344"/>
            <a:ext cx="3456384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8224" y="6525344"/>
            <a:ext cx="2133600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395536" y="6525344"/>
            <a:ext cx="2133600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111B1E-6835-46AA-A5EC-F7D7B808C2C5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525344"/>
            <a:ext cx="3456384" cy="30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smtClean="0"/>
              <a:t>特征选择研究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60232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133832" y="179932"/>
            <a:ext cx="3364616" cy="4451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3E3D4B"/>
                </a:solidFill>
              </a:defRPr>
            </a:lvl1pPr>
          </a:lstStyle>
          <a:p>
            <a:r>
              <a:rPr kumimoji="1" lang="zh-CN" altLang="en-US" dirty="0" smtClean="0"/>
              <a:t>单击此处编辑标题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4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50"/>
            <a:ext cx="9144000" cy="935038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125538"/>
            <a:ext cx="82296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1031" name="图片 2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6580188"/>
            <a:ext cx="91440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 userDrawn="1"/>
        </p:nvSpPr>
        <p:spPr>
          <a:xfrm>
            <a:off x="468313" y="0"/>
            <a:ext cx="8675687" cy="82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3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146050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31146"/>
            <a:ext cx="1590708" cy="684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30774" y="15114"/>
            <a:ext cx="2398712" cy="7890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C49790-A261-49A7-9FF3-7DC7F349EF8E}" type="datetime1">
              <a:rPr lang="zh-CN" altLang="en-US" smtClean="0"/>
              <a:t>2020/6/12 Friday</a:t>
            </a:fld>
            <a:endParaRPr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9" r:id="rId3"/>
    <p:sldLayoutId id="2147483658" r:id="rId4"/>
    <p:sldLayoutId id="2147483657" r:id="rId5"/>
    <p:sldLayoutId id="2147483654" r:id="rId6"/>
    <p:sldLayoutId id="2147483653" r:id="rId7"/>
    <p:sldLayoutId id="2147483651" r:id="rId8"/>
    <p:sldLayoutId id="2147483662" r:id="rId9"/>
  </p:sldLayoutIdLst>
  <p:transition spd="slow" advClick="0"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 baseline="0">
          <a:solidFill>
            <a:schemeClr val="tx1"/>
          </a:solidFill>
          <a:latin typeface="Times New Roman" pitchFamily="18" charset="0"/>
          <a:ea typeface="黑体" pitchFamily="49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79" y="43542"/>
            <a:ext cx="1423266" cy="61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1600" y="1052736"/>
            <a:ext cx="7560840" cy="5642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600" b="1" dirty="0" smtClean="0">
                <a:latin typeface="Comic Sans MS" panose="030F0702030302020204" pitchFamily="66" charset="0"/>
              </a:rPr>
              <a:t>Python</a:t>
            </a:r>
            <a:r>
              <a:rPr lang="zh-CN" altLang="en-US" sz="3600" b="1" dirty="0" smtClean="0">
                <a:latin typeface="Comic Sans MS" panose="030F0702030302020204" pitchFamily="66" charset="0"/>
              </a:rPr>
              <a:t>语言与系统设计</a:t>
            </a:r>
            <a:endParaRPr lang="zh-CN" altLang="en-US" sz="3600" b="1" dirty="0">
              <a:latin typeface="Comic Sans MS" panose="030F0702030302020204" pitchFamily="66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latin typeface="Comic Sans MS" panose="030F0702030302020204" pitchFamily="66" charset="0"/>
              </a:rPr>
              <a:t>（科学计算与</a:t>
            </a:r>
            <a:r>
              <a:rPr lang="zh-CN" altLang="en-US" sz="1400" b="1" dirty="0">
                <a:latin typeface="Comic Sans MS" panose="030F0702030302020204" pitchFamily="66" charset="0"/>
              </a:rPr>
              <a:t>可视化</a:t>
            </a:r>
            <a:r>
              <a:rPr lang="zh-CN" altLang="en-US" sz="1400" b="1" dirty="0" smtClean="0">
                <a:latin typeface="Comic Sans MS" panose="030F0702030302020204" pitchFamily="66" charset="0"/>
              </a:rPr>
              <a:t>）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dirty="0" smtClean="0">
                <a:latin typeface="Comic Sans MS" panose="030F0702030302020204" pitchFamily="66" charset="0"/>
                <a:ea typeface="MS PMincho" panose="02020600040205080304" pitchFamily="18" charset="-128"/>
              </a:rPr>
              <a:t> </a:t>
            </a:r>
            <a:r>
              <a:rPr lang="en-US" altLang="zh-CN" sz="3200" b="1" dirty="0" smtClean="0">
                <a:solidFill>
                  <a:schemeClr val="tx2"/>
                </a:solidFill>
                <a:latin typeface="Garamond" panose="02020404030301010803" pitchFamily="18" charset="0"/>
                <a:ea typeface="方正舒体" panose="02010601030101010101" pitchFamily="2" charset="-122"/>
              </a:rPr>
              <a:t>Python Language &amp; System Design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4000" b="1" dirty="0" smtClean="0">
              <a:solidFill>
                <a:schemeClr val="tx2"/>
              </a:solidFill>
              <a:latin typeface="Garamond" panose="02020404030301010803" pitchFamily="18" charset="0"/>
              <a:ea typeface="方正舒体" panose="02010601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第</a:t>
            </a:r>
            <a:r>
              <a:rPr lang="en-US" altLang="zh-CN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  <a:r>
              <a:rPr lang="zh-CN" altLang="en-US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章 科学计算与可视化</a:t>
            </a:r>
            <a:endParaRPr lang="en-US" altLang="zh-CN" sz="3200" b="1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(Scientific Computing &amp; </a:t>
            </a:r>
            <a:r>
              <a:rPr lang="en-US" altLang="zh-CN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Visualization</a:t>
            </a:r>
            <a:r>
              <a:rPr lang="en-US" altLang="zh-CN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4000" b="1" dirty="0" smtClean="0">
              <a:solidFill>
                <a:schemeClr val="tx2"/>
              </a:solidFill>
              <a:latin typeface="Garamond" panose="02020404030301010803" pitchFamily="18" charset="0"/>
              <a:ea typeface="方正舒体" panose="02010601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zh-CN" altLang="en-US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Python</a:t>
            </a: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语言与系统设计课程组</a:t>
            </a:r>
            <a:endParaRPr lang="en-US" altLang="zh-CN" sz="2600" b="1" dirty="0" smtClean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endParaRPr lang="en-US" altLang="zh-CN" sz="2600" b="1" dirty="0" smtClean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李培培 马</a:t>
            </a:r>
            <a:r>
              <a:rPr lang="zh-CN" altLang="en-US" sz="2600" b="1" dirty="0">
                <a:solidFill>
                  <a:srgbClr val="0000FF"/>
                </a:solidFill>
                <a:latin typeface="宋体" panose="02010600030101010101" pitchFamily="2" charset="-122"/>
              </a:rPr>
              <a:t>学</a:t>
            </a:r>
            <a:r>
              <a:rPr lang="zh-CN" altLang="en-US" sz="26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森 李俊照</a:t>
            </a:r>
            <a:endParaRPr lang="en-US" altLang="zh-CN" sz="2600" b="1" dirty="0" smtClean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endParaRPr lang="zh-CN" altLang="en-US" sz="26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</a:rPr>
              <a:t>合肥工业大学 计算机与信息学院  </a:t>
            </a: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endParaRPr lang="en-US" altLang="zh-CN" sz="26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</a:rPr>
              <a:t>2020</a:t>
            </a: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endParaRPr lang="zh-CN" altLang="en-US" sz="26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pic>
        <p:nvPicPr>
          <p:cNvPr id="10" name="图片 307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789040"/>
            <a:ext cx="20494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515"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343" y="1052736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切片索引</a:t>
            </a:r>
            <a:endParaRPr kumimoji="1" lang="zh-CN" altLang="en-US" dirty="0"/>
          </a:p>
        </p:txBody>
      </p:sp>
      <p:pic>
        <p:nvPicPr>
          <p:cNvPr id="8193" name="Picture 1" descr="age74image1826300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697355"/>
            <a:ext cx="7910401" cy="34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0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029073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布尔值索引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2920" y="1626432"/>
            <a:ext cx="7855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通过添加条件判断数组中每个值的真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假转为布尔值再对原数组进行索 引，为真 </a:t>
            </a:r>
            <a:r>
              <a:rPr lang="en-US" altLang="zh-CN" dirty="0">
                <a:latin typeface="+mj-ea"/>
                <a:ea typeface="+mj-ea"/>
              </a:rPr>
              <a:t>True </a:t>
            </a:r>
            <a:r>
              <a:rPr lang="zh-CN" altLang="en-US" dirty="0">
                <a:latin typeface="+mj-ea"/>
                <a:ea typeface="+mj-ea"/>
              </a:rPr>
              <a:t>时会被抽取出来 </a:t>
            </a:r>
          </a:p>
        </p:txBody>
      </p:sp>
      <p:pic>
        <p:nvPicPr>
          <p:cNvPr id="9217" name="Picture 1" descr="age75image1833473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" y="2451735"/>
            <a:ext cx="6956069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0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288" y="949871"/>
            <a:ext cx="3364616" cy="445102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Ndarray</a:t>
            </a:r>
            <a:r>
              <a:rPr kumimoji="1" lang="zh-CN" altLang="en-US" dirty="0" smtClean="0">
                <a:latin typeface="+mj-ea"/>
              </a:rPr>
              <a:t>相关操作：切分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288" y="1756023"/>
            <a:ext cx="617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读取上证指数数据集 </a:t>
            </a:r>
            <a:r>
              <a:rPr lang="en-US" altLang="zh-CN" dirty="0" err="1">
                <a:latin typeface="+mj-ea"/>
                <a:ea typeface="+mj-ea"/>
              </a:rPr>
              <a:t>sh.csv</a:t>
            </a:r>
            <a:r>
              <a:rPr lang="en-US" altLang="zh-CN" dirty="0">
                <a:latin typeface="+mj-ea"/>
                <a:ea typeface="+mj-ea"/>
              </a:rPr>
              <a:t>,</a:t>
            </a:r>
            <a:r>
              <a:rPr lang="zh-CN" altLang="en-US" dirty="0">
                <a:latin typeface="+mj-ea"/>
                <a:ea typeface="+mj-ea"/>
              </a:rPr>
              <a:t>并将数据转为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对象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860" y="2033022"/>
            <a:ext cx="6890006" cy="3387777"/>
          </a:xfrm>
          <a:prstGeom prst="rect">
            <a:avLst/>
          </a:prstGeom>
        </p:spPr>
      </p:pic>
      <p:grpSp>
        <p:nvGrpSpPr>
          <p:cNvPr id="5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5288" y="1907658"/>
            <a:ext cx="552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取</a:t>
            </a:r>
            <a:r>
              <a:rPr lang="en-US" altLang="zh-CN" dirty="0" err="1">
                <a:latin typeface="+mj-ea"/>
                <a:ea typeface="+mj-ea"/>
              </a:rPr>
              <a:t>sh_ndarray</a:t>
            </a:r>
            <a:r>
              <a:rPr lang="zh-CN" altLang="en-US" dirty="0">
                <a:latin typeface="+mj-ea"/>
                <a:ea typeface="+mj-ea"/>
              </a:rPr>
              <a:t>前四行前四列进行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操作演示 </a:t>
            </a:r>
          </a:p>
        </p:txBody>
      </p:sp>
      <p:pic>
        <p:nvPicPr>
          <p:cNvPr id="10241" name="Picture 1" descr="age77image1832708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8" y="2253907"/>
            <a:ext cx="8035316" cy="132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5288" y="3658457"/>
            <a:ext cx="552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使用</a:t>
            </a:r>
            <a:r>
              <a:rPr lang="en-US" altLang="zh-CN" dirty="0">
                <a:latin typeface="+mj-ea"/>
                <a:ea typeface="+mj-ea"/>
              </a:rPr>
              <a:t>split</a:t>
            </a:r>
            <a:r>
              <a:rPr lang="zh-CN" altLang="en-US" dirty="0">
                <a:latin typeface="+mj-ea"/>
                <a:ea typeface="+mj-ea"/>
              </a:rPr>
              <a:t>将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按照行平均分为几个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en-US" altLang="zh-CN" dirty="0">
                <a:latin typeface="+mj-ea"/>
                <a:ea typeface="+mj-ea"/>
              </a:rPr>
              <a:t> 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0242" name="Picture 2" descr="age77image183254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8" y="4085199"/>
            <a:ext cx="8046140" cy="146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63288" y="949871"/>
            <a:ext cx="3364616" cy="445102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Ndarray</a:t>
            </a:r>
            <a:r>
              <a:rPr kumimoji="1" lang="zh-CN" altLang="en-US" dirty="0" smtClean="0">
                <a:latin typeface="+mj-ea"/>
              </a:rPr>
              <a:t>相关操作：切分</a:t>
            </a:r>
            <a:endParaRPr kumimoji="1" lang="zh-CN" altLang="en-US" dirty="0">
              <a:latin typeface="+mj-ea"/>
            </a:endParaRPr>
          </a:p>
        </p:txBody>
      </p:sp>
      <p:grpSp>
        <p:nvGrpSpPr>
          <p:cNvPr id="9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10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3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1" name="图片 10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1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392" y="1670935"/>
            <a:ext cx="7404048" cy="3507181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63288" y="949871"/>
            <a:ext cx="3364616" cy="445102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Ndarray</a:t>
            </a:r>
            <a:r>
              <a:rPr kumimoji="1" lang="zh-CN" altLang="en-US" dirty="0" smtClean="0">
                <a:latin typeface="+mj-ea"/>
              </a:rPr>
              <a:t>相关操作：切分</a:t>
            </a:r>
            <a:endParaRPr kumimoji="1" lang="zh-CN" altLang="en-US" dirty="0">
              <a:latin typeface="+mj-ea"/>
            </a:endParaRPr>
          </a:p>
        </p:txBody>
      </p:sp>
      <p:grpSp>
        <p:nvGrpSpPr>
          <p:cNvPr id="12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13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9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505" y="1058903"/>
            <a:ext cx="3364616" cy="445102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</a:t>
            </a:r>
            <a:r>
              <a:rPr kumimoji="1" lang="zh-CN" altLang="en-US" dirty="0" smtClean="0">
                <a:latin typeface="+mj-ea"/>
              </a:rPr>
              <a:t>：重构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940" y="1579276"/>
            <a:ext cx="7962900" cy="1181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6940" y="3013626"/>
            <a:ext cx="7054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>
                <a:latin typeface="+mj-ea"/>
                <a:ea typeface="+mj-ea"/>
              </a:rPr>
              <a:t>reshape </a:t>
            </a:r>
            <a:r>
              <a:rPr lang="zh-CN" altLang="en-US" dirty="0">
                <a:latin typeface="+mj-ea"/>
                <a:ea typeface="+mj-ea"/>
              </a:rPr>
              <a:t>方法将所有元素按照指定行指定列进行重构 </a:t>
            </a:r>
          </a:p>
        </p:txBody>
      </p:sp>
      <p:pic>
        <p:nvPicPr>
          <p:cNvPr id="11265" name="Picture 1" descr="age79image1816304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40" y="3465894"/>
            <a:ext cx="7357985" cy="196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13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4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93" y="967447"/>
            <a:ext cx="3364616" cy="445102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</a:t>
            </a:r>
            <a:r>
              <a:rPr kumimoji="1" lang="zh-CN" altLang="en-US" dirty="0" smtClean="0">
                <a:latin typeface="+mj-ea"/>
              </a:rPr>
              <a:t>：拼接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144" y="1556401"/>
            <a:ext cx="7858125" cy="1114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144" y="31052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 err="1">
                <a:latin typeface="+mj-ea"/>
                <a:ea typeface="+mj-ea"/>
              </a:rPr>
              <a:t>vstack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沿纵轴拼接</a:t>
            </a:r>
            <a:endParaRPr lang="en-US" altLang="zh-CN" dirty="0">
              <a:latin typeface="+mj-ea"/>
              <a:ea typeface="+mj-ea"/>
            </a:endParaRPr>
          </a:p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 err="1">
                <a:latin typeface="+mj-ea"/>
                <a:ea typeface="+mj-ea"/>
              </a:rPr>
              <a:t>hstack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沿横轴拼接</a:t>
            </a:r>
            <a:endParaRPr lang="en-US" altLang="zh-CN" dirty="0">
              <a:latin typeface="+mj-ea"/>
              <a:ea typeface="+mj-ea"/>
            </a:endParaRPr>
          </a:p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>
                <a:latin typeface="+mj-ea"/>
                <a:ea typeface="+mj-ea"/>
              </a:rPr>
              <a:t>concatenate </a:t>
            </a:r>
            <a:r>
              <a:rPr lang="zh-CN" altLang="en-US" dirty="0">
                <a:latin typeface="+mj-ea"/>
                <a:ea typeface="+mj-ea"/>
              </a:rPr>
              <a:t>进行拼接 </a:t>
            </a:r>
          </a:p>
        </p:txBody>
      </p:sp>
      <p:pic>
        <p:nvPicPr>
          <p:cNvPr id="12289" name="Picture 1" descr="age80image1825489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68" y="2670826"/>
            <a:ext cx="5041945" cy="26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4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832" y="992199"/>
            <a:ext cx="4588070" cy="333827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</a:t>
            </a:r>
            <a:r>
              <a:rPr kumimoji="1" lang="zh-CN" altLang="en-US" dirty="0" smtClean="0">
                <a:latin typeface="+mj-ea"/>
              </a:rPr>
              <a:t>：转置，翻转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26" y="1591847"/>
            <a:ext cx="7867650" cy="1133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5926" y="2725322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转置</a:t>
            </a:r>
            <a:r>
              <a:rPr lang="en-US" altLang="zh-CN" dirty="0">
                <a:latin typeface="+mj-ea"/>
                <a:ea typeface="+mj-ea"/>
              </a:rPr>
              <a:t>: transpose </a:t>
            </a:r>
            <a:r>
              <a:rPr lang="zh-CN" altLang="en-US" dirty="0">
                <a:latin typeface="+mj-ea"/>
                <a:ea typeface="+mj-ea"/>
              </a:rPr>
              <a:t>方法、在数组后加 </a:t>
            </a:r>
            <a:r>
              <a:rPr lang="en-US" altLang="zh-CN" dirty="0">
                <a:latin typeface="+mj-ea"/>
                <a:ea typeface="+mj-ea"/>
              </a:rPr>
              <a:t>.T 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3313" name="Picture 1" descr="age81image1832480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92" y="3071571"/>
            <a:ext cx="5550392" cy="23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1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832" y="992199"/>
            <a:ext cx="4509371" cy="333827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相关操作：转置，翻转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797" y="1607461"/>
            <a:ext cx="6628931" cy="8822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8710" y="2598039"/>
            <a:ext cx="490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翻转</a:t>
            </a:r>
            <a:r>
              <a:rPr lang="en-US" altLang="zh-CN" dirty="0">
                <a:latin typeface="+mj-ea"/>
                <a:ea typeface="+mj-ea"/>
              </a:rPr>
              <a:t>: </a:t>
            </a:r>
            <a:r>
              <a:rPr lang="en-US" altLang="zh-CN" dirty="0" err="1">
                <a:latin typeface="+mj-ea"/>
                <a:ea typeface="+mj-ea"/>
              </a:rPr>
              <a:t>fliplr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左右翻转、</a:t>
            </a:r>
            <a:r>
              <a:rPr lang="en-US" altLang="zh-CN" dirty="0" err="1">
                <a:latin typeface="+mj-ea"/>
                <a:ea typeface="+mj-ea"/>
              </a:rPr>
              <a:t>flipud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上下翻转 </a:t>
            </a:r>
          </a:p>
        </p:txBody>
      </p:sp>
      <p:pic>
        <p:nvPicPr>
          <p:cNvPr id="14337" name="Picture 1" descr="age82image1822545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2" y="3011523"/>
            <a:ext cx="5253857" cy="253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2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977" y="1040809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对位运算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6056" y="1747571"/>
            <a:ext cx="8372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指 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进行加减乘除运算时，使对应位置的数值进行加减乘除运算 </a:t>
            </a:r>
          </a:p>
        </p:txBody>
      </p:sp>
      <p:pic>
        <p:nvPicPr>
          <p:cNvPr id="15361" name="Picture 1" descr="age83image1827897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7" y="2195122"/>
            <a:ext cx="6216275" cy="31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8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409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b="1" dirty="0" smtClean="0"/>
              <a:t>第</a:t>
            </a:r>
            <a:r>
              <a:rPr lang="en-US" altLang="zh-CN" b="1" dirty="0" smtClean="0"/>
              <a:t>8</a:t>
            </a:r>
            <a:r>
              <a:rPr lang="zh-CN" altLang="en-US" dirty="0" smtClean="0"/>
              <a:t>章 科学</a:t>
            </a:r>
            <a:r>
              <a:rPr lang="zh-CN" altLang="en-US" dirty="0"/>
              <a:t>计算与可视化</a:t>
            </a:r>
            <a:endParaRPr lang="zh-CN" altLang="en-US" b="1" dirty="0" smtClean="0"/>
          </a:p>
        </p:txBody>
      </p:sp>
      <p:sp>
        <p:nvSpPr>
          <p:cNvPr id="4100" name="灯片编号占位符 2"/>
          <p:cNvSpPr>
            <a:spLocks noGrp="1" noChangeArrowheads="1"/>
          </p:cNvSpPr>
          <p:nvPr>
            <p:ph type="sldNum" sz="quarter" idx="429496729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56DC911D-46DE-485C-8777-064FD0BC3DF5}" type="slidenum">
              <a:rPr lang="zh-CN" altLang="en-US" sz="1200" dirty="0" smtClean="0"/>
              <a:pPr>
                <a:defRPr/>
              </a:pPr>
              <a:t>2</a:t>
            </a:fld>
            <a:endParaRPr lang="zh-CN" altLang="en-US" sz="1200" dirty="0"/>
          </a:p>
        </p:txBody>
      </p:sp>
      <p:grpSp>
        <p:nvGrpSpPr>
          <p:cNvPr id="5" name="组合 107"/>
          <p:cNvGrpSpPr/>
          <p:nvPr/>
        </p:nvGrpSpPr>
        <p:grpSpPr>
          <a:xfrm>
            <a:off x="1331640" y="5733256"/>
            <a:ext cx="4011296" cy="684275"/>
            <a:chOff x="939802" y="5062184"/>
            <a:chExt cx="4011296" cy="684275"/>
          </a:xfrm>
        </p:grpSpPr>
        <p:grpSp>
          <p:nvGrpSpPr>
            <p:cNvPr id="6" name="组合 33"/>
            <p:cNvGrpSpPr/>
            <p:nvPr/>
          </p:nvGrpSpPr>
          <p:grpSpPr>
            <a:xfrm>
              <a:off x="939802" y="5098728"/>
              <a:ext cx="813499" cy="647731"/>
              <a:chOff x="6068613" y="2138334"/>
              <a:chExt cx="412166" cy="34846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6068613" y="2138334"/>
                <a:ext cx="412166" cy="34846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69F1E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KSO_Shape"/>
              <p:cNvSpPr>
                <a:spLocks/>
              </p:cNvSpPr>
              <p:nvPr/>
            </p:nvSpPr>
            <p:spPr bwMode="auto">
              <a:xfrm>
                <a:off x="6173883" y="2206208"/>
                <a:ext cx="232088" cy="197274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36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443858" y="5062184"/>
              <a:ext cx="3507240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 7.7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本章小结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88924" y="980728"/>
            <a:ext cx="4231148" cy="684042"/>
            <a:chOff x="696233" y="1326432"/>
            <a:chExt cx="4231148" cy="684042"/>
          </a:xfrm>
        </p:grpSpPr>
        <p:sp>
          <p:nvSpPr>
            <p:cNvPr id="11" name="TextBox 6"/>
            <p:cNvSpPr txBox="1">
              <a:spLocks noChangeArrowheads="1"/>
            </p:cNvSpPr>
            <p:nvPr/>
          </p:nvSpPr>
          <p:spPr bwMode="auto">
            <a:xfrm>
              <a:off x="6962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13" name="图片 12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  <p:grpSp>
        <p:nvGrpSpPr>
          <p:cNvPr id="14" name="组合 114"/>
          <p:cNvGrpSpPr/>
          <p:nvPr/>
        </p:nvGrpSpPr>
        <p:grpSpPr>
          <a:xfrm>
            <a:off x="899592" y="1772816"/>
            <a:ext cx="6912768" cy="1203511"/>
            <a:chOff x="554157" y="3380765"/>
            <a:chExt cx="6912768" cy="1203511"/>
          </a:xfrm>
        </p:grpSpPr>
        <p:grpSp>
          <p:nvGrpSpPr>
            <p:cNvPr id="15" name="组合 105"/>
            <p:cNvGrpSpPr/>
            <p:nvPr/>
          </p:nvGrpSpPr>
          <p:grpSpPr>
            <a:xfrm>
              <a:off x="554157" y="3380765"/>
              <a:ext cx="6912768" cy="1203511"/>
              <a:chOff x="554157" y="3380765"/>
              <a:chExt cx="6912768" cy="1203511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8" name="TextBox 6"/>
              <p:cNvSpPr txBox="1">
                <a:spLocks noChangeArrowheads="1"/>
              </p:cNvSpPr>
              <p:nvPr/>
            </p:nvSpPr>
            <p:spPr bwMode="auto">
              <a:xfrm>
                <a:off x="554157" y="3383972"/>
                <a:ext cx="6912768" cy="1200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>
                    <a:latin typeface="Times New Roman" pitchFamily="18" charset="0"/>
                    <a:ea typeface="黑体" pitchFamily="49" charset="-122"/>
                  </a:rPr>
                  <a:t>相关操作</a:t>
                </a:r>
              </a:p>
              <a:p>
                <a:pPr marL="0" lvl="1" algn="ctr"/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6" name="图片 15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  <p:grpSp>
        <p:nvGrpSpPr>
          <p:cNvPr id="19" name="组合 67"/>
          <p:cNvGrpSpPr/>
          <p:nvPr/>
        </p:nvGrpSpPr>
        <p:grpSpPr>
          <a:xfrm>
            <a:off x="1259632" y="2492896"/>
            <a:ext cx="8928992" cy="727935"/>
            <a:chOff x="936625" y="4149796"/>
            <a:chExt cx="8928992" cy="727935"/>
          </a:xfrm>
        </p:grpSpPr>
        <p:grpSp>
          <p:nvGrpSpPr>
            <p:cNvPr id="20" name="组合 106"/>
            <p:cNvGrpSpPr/>
            <p:nvPr/>
          </p:nvGrpSpPr>
          <p:grpSpPr>
            <a:xfrm>
              <a:off x="936625" y="4149796"/>
              <a:ext cx="8928992" cy="727935"/>
              <a:chOff x="927100" y="4149796"/>
              <a:chExt cx="8928992" cy="727935"/>
            </a:xfrm>
          </p:grpSpPr>
          <p:sp>
            <p:nvSpPr>
              <p:cNvPr id="22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890780" y="4149796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</a:t>
                </a:r>
                <a:r>
                  <a:rPr lang="zh-CN" altLang="en-US" sz="3600" b="1" dirty="0">
                    <a:latin typeface="Times New Roman" pitchFamily="18" charset="0"/>
                    <a:ea typeface="黑体" pitchFamily="49" charset="-122"/>
                  </a:rPr>
                  <a:t>结构化的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数据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21" name="图片 20" descr="无标题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grpSp>
        <p:nvGrpSpPr>
          <p:cNvPr id="24" name="组合 109"/>
          <p:cNvGrpSpPr/>
          <p:nvPr/>
        </p:nvGrpSpPr>
        <p:grpSpPr>
          <a:xfrm>
            <a:off x="1279931" y="3356992"/>
            <a:ext cx="5524317" cy="1754302"/>
            <a:chOff x="956926" y="4599564"/>
            <a:chExt cx="5524317" cy="1754302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26" name="图片 25" descr="u=714968970,2342735455&amp;fm=27&amp;gp=0.jpg"/>
            <p:cNvPicPr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27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1754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内置操作函数 </a:t>
              </a:r>
            </a:p>
            <a:p>
              <a:pPr marL="0" lvl="1" algn="ctr"/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  <a:p>
              <a:pPr marL="0" lvl="1" algn="ctr"/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99592" y="4149078"/>
            <a:ext cx="7272808" cy="728389"/>
            <a:chOff x="578246" y="5026751"/>
            <a:chExt cx="7337768" cy="663169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578246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Numpy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的应用案例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-468559" y="4983576"/>
            <a:ext cx="8064895" cy="677666"/>
            <a:chOff x="-900607" y="5191294"/>
            <a:chExt cx="7919582" cy="487895"/>
          </a:xfrm>
        </p:grpSpPr>
        <p:grpSp>
          <p:nvGrpSpPr>
            <p:cNvPr id="33" name="组合 32"/>
            <p:cNvGrpSpPr/>
            <p:nvPr/>
          </p:nvGrpSpPr>
          <p:grpSpPr>
            <a:xfrm>
              <a:off x="-900607" y="5191294"/>
              <a:ext cx="7919582" cy="487895"/>
              <a:chOff x="-1024507" y="5828963"/>
              <a:chExt cx="8626056" cy="638887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36" name="TextBox 6"/>
              <p:cNvSpPr txBox="1">
                <a:spLocks noChangeArrowheads="1"/>
              </p:cNvSpPr>
              <p:nvPr/>
            </p:nvSpPr>
            <p:spPr bwMode="auto">
              <a:xfrm>
                <a:off x="-1024507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52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996954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结构化数据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1601" y="1754905"/>
            <a:ext cx="1887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sz="1500" dirty="0">
                <a:latin typeface="+mj-ea"/>
                <a:ea typeface="+mj-ea"/>
              </a:rPr>
              <a:t>给你的变量命名 </a:t>
            </a:r>
          </a:p>
        </p:txBody>
      </p:sp>
      <p:pic>
        <p:nvPicPr>
          <p:cNvPr id="18433" name="Picture 1" descr="age85image1829224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83" y="2258667"/>
            <a:ext cx="6435598" cy="24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67"/>
          <p:cNvGrpSpPr/>
          <p:nvPr/>
        </p:nvGrpSpPr>
        <p:grpSpPr>
          <a:xfrm>
            <a:off x="611560" y="30113"/>
            <a:ext cx="8928992" cy="727935"/>
            <a:chOff x="936625" y="4149796"/>
            <a:chExt cx="8928992" cy="727935"/>
          </a:xfrm>
        </p:grpSpPr>
        <p:grpSp>
          <p:nvGrpSpPr>
            <p:cNvPr id="11" name="组合 106"/>
            <p:cNvGrpSpPr/>
            <p:nvPr/>
          </p:nvGrpSpPr>
          <p:grpSpPr>
            <a:xfrm>
              <a:off x="936625" y="4149796"/>
              <a:ext cx="8928992" cy="727935"/>
              <a:chOff x="927100" y="4149796"/>
              <a:chExt cx="8928992" cy="727935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1890780" y="4149796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</a:t>
                </a:r>
                <a:r>
                  <a:rPr lang="zh-CN" altLang="en-US" sz="3600" b="1" dirty="0">
                    <a:latin typeface="Times New Roman" pitchFamily="18" charset="0"/>
                    <a:ea typeface="黑体" pitchFamily="49" charset="-122"/>
                  </a:rPr>
                  <a:t>结构化的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数据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无标题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8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507" y="1024278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结构化数据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5507" y="1708666"/>
            <a:ext cx="7449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 smtClean="0">
                <a:latin typeface="+mj-ea"/>
                <a:ea typeface="+mj-ea"/>
              </a:rPr>
              <a:t>上证</a:t>
            </a:r>
            <a:r>
              <a:rPr lang="zh-CN" altLang="en-US" dirty="0">
                <a:latin typeface="+mj-ea"/>
                <a:ea typeface="+mj-ea"/>
              </a:rPr>
              <a:t>指数数据中，数据</a:t>
            </a:r>
            <a:r>
              <a:rPr lang="en-US" altLang="zh-CN" dirty="0" err="1">
                <a:latin typeface="+mj-ea"/>
                <a:ea typeface="+mj-ea"/>
              </a:rPr>
              <a:t>sh_content</a:t>
            </a:r>
            <a:r>
              <a:rPr lang="zh-CN" altLang="en-US" dirty="0">
                <a:latin typeface="+mj-ea"/>
                <a:ea typeface="+mj-ea"/>
              </a:rPr>
              <a:t>的第一个元素是每个变量的命 名，对其</a:t>
            </a:r>
            <a:r>
              <a:rPr lang="zh-CN" altLang="en-US" dirty="0" smtClean="0">
                <a:latin typeface="+mj-ea"/>
                <a:ea typeface="+mj-ea"/>
              </a:rPr>
              <a:t>命名</a:t>
            </a:r>
            <a:endParaRPr lang="en-US" altLang="zh-CN" dirty="0" smtClean="0">
              <a:latin typeface="+mj-ea"/>
              <a:ea typeface="+mj-ea"/>
            </a:endParaRPr>
          </a:p>
          <a:p>
            <a:pPr marL="214313" indent="-214313">
              <a:buFont typeface="Wingdings" charset="2"/>
              <a:buChar char="Ø"/>
            </a:pPr>
            <a:endParaRPr lang="zh-CN" altLang="en-US" dirty="0">
              <a:latin typeface="+mj-ea"/>
              <a:ea typeface="+mj-ea"/>
            </a:endParaRPr>
          </a:p>
          <a:p>
            <a:pPr marL="214313" indent="-214313">
              <a:buFont typeface="Wingdings" charset="2"/>
              <a:buChar char="Ø"/>
            </a:pPr>
            <a:r>
              <a:rPr lang="zh-CN" altLang="en-US" dirty="0" smtClean="0">
                <a:latin typeface="+mj-ea"/>
                <a:ea typeface="+mj-ea"/>
              </a:rPr>
              <a:t>重新</a:t>
            </a:r>
            <a:r>
              <a:rPr lang="zh-CN" altLang="en-US" dirty="0">
                <a:latin typeface="+mj-ea"/>
                <a:ea typeface="+mj-ea"/>
              </a:rPr>
              <a:t>设置参数</a:t>
            </a:r>
            <a:r>
              <a:rPr lang="en-US" altLang="zh-CN" dirty="0" err="1">
                <a:latin typeface="+mj-ea"/>
                <a:ea typeface="+mj-ea"/>
              </a:rPr>
              <a:t>dtype</a:t>
            </a:r>
            <a:r>
              <a:rPr lang="en-US" altLang="zh-CN" dirty="0">
                <a:latin typeface="+mj-ea"/>
                <a:ea typeface="+mj-ea"/>
              </a:rPr>
              <a:t> 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9457" name="Picture 1" descr="age86image1815492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9" y="3148280"/>
            <a:ext cx="8002433" cy="193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67"/>
          <p:cNvGrpSpPr/>
          <p:nvPr/>
        </p:nvGrpSpPr>
        <p:grpSpPr>
          <a:xfrm>
            <a:off x="539552" y="30761"/>
            <a:ext cx="8928992" cy="727935"/>
            <a:chOff x="936625" y="4149796"/>
            <a:chExt cx="8928992" cy="727935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49796"/>
              <a:ext cx="8928992" cy="727935"/>
              <a:chOff x="927100" y="4149796"/>
              <a:chExt cx="8928992" cy="727935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890780" y="4149796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</a:t>
                </a:r>
                <a:r>
                  <a:rPr lang="zh-CN" altLang="en-US" sz="3600" b="1" dirty="0">
                    <a:latin typeface="Times New Roman" pitchFamily="18" charset="0"/>
                    <a:ea typeface="黑体" pitchFamily="49" charset="-122"/>
                  </a:rPr>
                  <a:t>结构化的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数据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9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6308" y="1188993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结构化数据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376552" y="1700240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按命名索引 </a:t>
            </a:r>
          </a:p>
        </p:txBody>
      </p:sp>
      <p:pic>
        <p:nvPicPr>
          <p:cNvPr id="20481" name="Picture 1" descr="age87image1810993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8" y="2046488"/>
            <a:ext cx="7472810" cy="32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67"/>
          <p:cNvGrpSpPr/>
          <p:nvPr/>
        </p:nvGrpSpPr>
        <p:grpSpPr>
          <a:xfrm>
            <a:off x="611560" y="30113"/>
            <a:ext cx="8928992" cy="727935"/>
            <a:chOff x="936625" y="4149796"/>
            <a:chExt cx="8928992" cy="727935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49796"/>
              <a:ext cx="8928992" cy="727935"/>
              <a:chOff x="927100" y="4149796"/>
              <a:chExt cx="8928992" cy="727935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890780" y="4149796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</a:t>
                </a:r>
                <a:r>
                  <a:rPr lang="zh-CN" altLang="en-US" sz="3600" b="1" dirty="0">
                    <a:latin typeface="Times New Roman" pitchFamily="18" charset="0"/>
                    <a:ea typeface="黑体" pitchFamily="49" charset="-122"/>
                  </a:rPr>
                  <a:t>结构化的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数据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0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463" y="1034585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内置操作函数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79687"/>
            <a:ext cx="9124950" cy="857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463" y="2570973"/>
            <a:ext cx="51571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en-US" altLang="zh-CN" sz="1500" dirty="0" err="1">
                <a:latin typeface="+mj-ea"/>
                <a:ea typeface="+mj-ea"/>
              </a:rPr>
              <a:t>numpy.log</a:t>
            </a:r>
            <a:r>
              <a:rPr lang="en-US" altLang="zh-CN" sz="1500" dirty="0">
                <a:latin typeface="+mj-ea"/>
                <a:ea typeface="+mj-ea"/>
              </a:rPr>
              <a:t>()</a:t>
            </a:r>
            <a:r>
              <a:rPr lang="zh-CN" altLang="en-US" sz="1500" dirty="0">
                <a:latin typeface="+mj-ea"/>
                <a:ea typeface="+mj-ea"/>
              </a:rPr>
              <a:t>函数是</a:t>
            </a:r>
            <a:r>
              <a:rPr lang="en-US" altLang="zh-CN" sz="1500" dirty="0" err="1">
                <a:latin typeface="+mj-ea"/>
                <a:ea typeface="+mj-ea"/>
              </a:rPr>
              <a:t>numpy</a:t>
            </a:r>
            <a:r>
              <a:rPr lang="zh-CN" altLang="en-US" sz="1500" dirty="0">
                <a:latin typeface="+mj-ea"/>
                <a:ea typeface="+mj-ea"/>
              </a:rPr>
              <a:t>模块提供的现成自然对数函数 </a:t>
            </a:r>
          </a:p>
        </p:txBody>
      </p:sp>
      <p:pic>
        <p:nvPicPr>
          <p:cNvPr id="21505" name="Picture 1" descr="age88image1826920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3" y="3375598"/>
            <a:ext cx="482917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age88image182800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00" y="2570973"/>
            <a:ext cx="2656227" cy="28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9" name="图片 8" descr="u=714968970,2342735455&amp;fm=27&amp;gp=0.jpg"/>
            <p:cNvPicPr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2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308" y="968052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2049"/>
            <a:ext cx="8753475" cy="733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832" y="2255473"/>
            <a:ext cx="8753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altLang="zh-CN" sz="1500" dirty="0">
                <a:latin typeface="+mj-ea"/>
                <a:ea typeface="+mj-ea"/>
              </a:rPr>
              <a:t> </a:t>
            </a:r>
            <a:r>
              <a:rPr lang="zh-CN" altLang="en-US" sz="1500" dirty="0">
                <a:latin typeface="+mj-ea"/>
                <a:ea typeface="+mj-ea"/>
              </a:rPr>
              <a:t>在计算的时候，会用到差分、累加的情况。</a:t>
            </a:r>
            <a:r>
              <a:rPr lang="en-US" altLang="zh-CN" sz="1500" dirty="0" err="1">
                <a:latin typeface="+mj-ea"/>
                <a:ea typeface="+mj-ea"/>
              </a:rPr>
              <a:t>Numpy</a:t>
            </a:r>
            <a:r>
              <a:rPr lang="zh-CN" altLang="en-US" sz="1500" dirty="0">
                <a:latin typeface="+mj-ea"/>
                <a:ea typeface="+mj-ea"/>
              </a:rPr>
              <a:t>提供很多相关的运算函数</a:t>
            </a:r>
            <a:endParaRPr lang="en-US" altLang="zh-CN" sz="1500" dirty="0">
              <a:latin typeface="+mj-ea"/>
              <a:ea typeface="+mj-ea"/>
            </a:endParaRPr>
          </a:p>
          <a:p>
            <a:pPr marL="214313" indent="-214313">
              <a:buFont typeface="Arial" charset="0"/>
              <a:buChar char="•"/>
            </a:pPr>
            <a:r>
              <a:rPr lang="zh-CN" altLang="en-US" sz="1500" dirty="0">
                <a:latin typeface="+mj-ea"/>
                <a:ea typeface="+mj-ea"/>
              </a:rPr>
              <a:t> 以计算差分的</a:t>
            </a:r>
            <a:r>
              <a:rPr lang="en-US" altLang="zh-CN" sz="1500" dirty="0" err="1">
                <a:latin typeface="+mj-ea"/>
                <a:ea typeface="+mj-ea"/>
              </a:rPr>
              <a:t>numpy.diff</a:t>
            </a:r>
            <a:r>
              <a:rPr lang="en-US" altLang="zh-CN" sz="1500" dirty="0">
                <a:latin typeface="+mj-ea"/>
                <a:ea typeface="+mj-ea"/>
              </a:rPr>
              <a:t>()</a:t>
            </a:r>
            <a:r>
              <a:rPr lang="zh-CN" altLang="en-US" sz="1500" dirty="0">
                <a:latin typeface="+mj-ea"/>
                <a:ea typeface="+mj-ea"/>
              </a:rPr>
              <a:t>方法为例</a:t>
            </a:r>
            <a:r>
              <a:rPr lang="en-US" altLang="zh-CN" sz="1500" dirty="0">
                <a:latin typeface="+mj-ea"/>
                <a:ea typeface="+mj-ea"/>
              </a:rPr>
              <a:t>: </a:t>
            </a:r>
            <a:endParaRPr lang="zh-CN" altLang="en-US" sz="1500" dirty="0">
              <a:latin typeface="+mj-ea"/>
              <a:ea typeface="+mj-ea"/>
            </a:endParaRPr>
          </a:p>
        </p:txBody>
      </p:sp>
      <p:pic>
        <p:nvPicPr>
          <p:cNvPr id="22529" name="Picture 1" descr="age89image1827169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" y="2786388"/>
            <a:ext cx="7818209" cy="167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ge89image1827918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8" y="4366255"/>
            <a:ext cx="5047350" cy="110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9" name="图片 8" descr="u=714968970,2342735455&amp;fm=27&amp;gp=0.jpg"/>
            <p:cNvPicPr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2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007327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2049"/>
            <a:ext cx="8753475" cy="733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832" y="2388179"/>
            <a:ext cx="563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对于二维矩阵，需要指明是对哪一个维度进行差分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220" y="2734428"/>
            <a:ext cx="8004748" cy="2704100"/>
          </a:xfrm>
          <a:prstGeom prst="rect">
            <a:avLst/>
          </a:prstGeom>
        </p:spPr>
      </p:pic>
      <p:grpSp>
        <p:nvGrpSpPr>
          <p:cNvPr id="6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8" name="图片 7" descr="u=714968970,2342735455&amp;fm=27&amp;gp=0.jpg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4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849" y="1042966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3836"/>
            <a:ext cx="8705850" cy="6572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900" y="2300801"/>
            <a:ext cx="880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zh-CN" altLang="en-US" dirty="0">
                <a:latin typeface="+mj-ea"/>
                <a:ea typeface="+mj-ea"/>
              </a:rPr>
              <a:t>提供了很多计算最大值、最小值、均值、中位数等统计量的 函数，比如统计最大值的函数</a:t>
            </a:r>
            <a:r>
              <a:rPr lang="en-US" altLang="zh-CN" dirty="0" err="1">
                <a:latin typeface="+mj-ea"/>
                <a:ea typeface="+mj-ea"/>
              </a:rPr>
              <a:t>numpy.amax</a:t>
            </a:r>
            <a:r>
              <a:rPr lang="en-US" altLang="zh-CN" dirty="0">
                <a:latin typeface="+mj-ea"/>
                <a:ea typeface="+mj-ea"/>
              </a:rPr>
              <a:t>() 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4049"/>
            <a:ext cx="9144000" cy="2485833"/>
          </a:xfrm>
          <a:prstGeom prst="rect">
            <a:avLst/>
          </a:prstGeom>
        </p:spPr>
      </p:pic>
      <p:grpSp>
        <p:nvGrpSpPr>
          <p:cNvPr id="6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8" name="图片 7" descr="u=714968970,2342735455&amp;fm=27&amp;gp=0.jpg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1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1456" y="892781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3836"/>
            <a:ext cx="8705850" cy="657225"/>
          </a:xfrm>
          <a:prstGeom prst="rect">
            <a:avLst/>
          </a:prstGeom>
        </p:spPr>
      </p:pic>
      <p:pic>
        <p:nvPicPr>
          <p:cNvPr id="24577" name="Picture 1" descr="age92image1790027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2" y="2378871"/>
            <a:ext cx="6678083" cy="29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0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45" y="1011377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随机模块</a:t>
            </a:r>
            <a:r>
              <a:rPr kumimoji="1" lang="en-US" altLang="zh-CN" dirty="0" smtClean="0">
                <a:latin typeface="+mj-ea"/>
              </a:rPr>
              <a:t>random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144" y="1696243"/>
            <a:ext cx="69722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+mj-ea"/>
                <a:ea typeface="+mj-ea"/>
              </a:rPr>
              <a:t>• </a:t>
            </a:r>
            <a:r>
              <a:rPr lang="zh-CN" altLang="en-US" sz="1500" dirty="0">
                <a:latin typeface="+mj-ea"/>
                <a:ea typeface="+mj-ea"/>
              </a:rPr>
              <a:t>伪随机数的产生，可从离散分布和连续分布中产生</a:t>
            </a:r>
            <a:br>
              <a:rPr lang="zh-CN" altLang="en-US" sz="1500" dirty="0">
                <a:latin typeface="+mj-ea"/>
                <a:ea typeface="+mj-ea"/>
              </a:rPr>
            </a:br>
            <a:r>
              <a:rPr lang="en-US" altLang="zh-CN" sz="1500" dirty="0">
                <a:latin typeface="+mj-ea"/>
                <a:ea typeface="+mj-ea"/>
              </a:rPr>
              <a:t>• </a:t>
            </a:r>
            <a:r>
              <a:rPr lang="zh-CN" altLang="en-US" sz="1500" dirty="0">
                <a:latin typeface="+mj-ea"/>
                <a:ea typeface="+mj-ea"/>
              </a:rPr>
              <a:t>在蒙特卡洛方法、随机积分、随机过程模拟等很多方面都有应用 </a:t>
            </a:r>
            <a:endParaRPr lang="en-US" altLang="zh-CN" sz="1500" dirty="0">
              <a:latin typeface="+mj-ea"/>
              <a:ea typeface="+mj-ea"/>
            </a:endParaRPr>
          </a:p>
          <a:p>
            <a:r>
              <a:rPr lang="en-US" altLang="zh-CN" sz="1500" dirty="0">
                <a:latin typeface="+mj-ea"/>
                <a:ea typeface="+mj-ea"/>
              </a:rPr>
              <a:t>• </a:t>
            </a:r>
            <a:r>
              <a:rPr lang="zh-CN" altLang="en-US" sz="1500" dirty="0">
                <a:latin typeface="+mj-ea"/>
                <a:ea typeface="+mj-ea"/>
              </a:rPr>
              <a:t>指定随机种子</a:t>
            </a:r>
            <a:r>
              <a:rPr lang="en-US" altLang="zh-CN" sz="1500" dirty="0">
                <a:latin typeface="+mj-ea"/>
                <a:ea typeface="+mj-ea"/>
              </a:rPr>
              <a:t>(seed)</a:t>
            </a:r>
            <a:r>
              <a:rPr lang="zh-CN" altLang="en-US" sz="1500" dirty="0">
                <a:latin typeface="+mj-ea"/>
                <a:ea typeface="+mj-ea"/>
              </a:rPr>
              <a:t>产生相同的随机数序列 </a:t>
            </a:r>
          </a:p>
        </p:txBody>
      </p:sp>
      <p:pic>
        <p:nvPicPr>
          <p:cNvPr id="16385" name="Picture 1" descr="age96image1821984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9" y="2720837"/>
            <a:ext cx="6564504" cy="125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052736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常用分布的产生方式</a:t>
            </a:r>
            <a:endParaRPr kumimoji="1" lang="zh-CN" altLang="en-US" dirty="0"/>
          </a:p>
        </p:txBody>
      </p:sp>
      <p:pic>
        <p:nvPicPr>
          <p:cNvPr id="17409" name="Picture 1" descr="age98image1825593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1" y="1908313"/>
            <a:ext cx="8305899" cy="20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109"/>
          <p:cNvGrpSpPr/>
          <p:nvPr/>
        </p:nvGrpSpPr>
        <p:grpSpPr>
          <a:xfrm>
            <a:off x="539552" y="121076"/>
            <a:ext cx="5524317" cy="651944"/>
            <a:chOff x="956926" y="4599564"/>
            <a:chExt cx="5524317" cy="65194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6" name="图片 5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008635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内置操作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函数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6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864" y="1125876"/>
            <a:ext cx="3364616" cy="445102"/>
          </a:xfrm>
        </p:spPr>
        <p:txBody>
          <a:bodyPr/>
          <a:lstStyle/>
          <a:p>
            <a:r>
              <a:rPr kumimoji="1" lang="en-US" altLang="zh-CN" dirty="0" smtClean="0">
                <a:latin typeface="+mj-ea"/>
              </a:rPr>
              <a:t>Python</a:t>
            </a:r>
            <a:r>
              <a:rPr kumimoji="1" lang="zh-CN" altLang="en-US" dirty="0" smtClean="0"/>
              <a:t>科学计算生态圈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5767" y="1846303"/>
            <a:ext cx="32604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altLang="zh-CN" dirty="0">
                <a:latin typeface="MicrosoftYaHeiLight" charset="-122"/>
              </a:rPr>
              <a:t>Python</a:t>
            </a:r>
            <a:r>
              <a:rPr lang="zh-CN" altLang="en-US" dirty="0">
                <a:latin typeface="MicrosoftYaHeiLight" charset="-122"/>
              </a:rPr>
              <a:t>在科学计算方面有很多不断改良的 库，结合其在通用编程方面的强大实力， 使其在数据处理、交互探索性计算以及数 据可视化方面深受广大编程者的喜爱 </a:t>
            </a:r>
            <a:endParaRPr lang="en-US" altLang="zh-CN" dirty="0" smtClean="0">
              <a:latin typeface="MicrosoftYaHeiLight" charset="-122"/>
            </a:endParaRPr>
          </a:p>
          <a:p>
            <a:pPr marL="214313" indent="-214313">
              <a:buFont typeface="Wingdings" charset="2"/>
              <a:buChar char="Ø"/>
            </a:pPr>
            <a:endParaRPr lang="zh-CN" altLang="en-US" dirty="0">
              <a:latin typeface="ArialMT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altLang="zh-CN" dirty="0">
                <a:latin typeface="MicrosoftYaHeiLight" charset="-122"/>
              </a:rPr>
              <a:t>Python</a:t>
            </a:r>
            <a:r>
              <a:rPr lang="zh-CN" altLang="en-US" dirty="0">
                <a:latin typeface="MicrosoftYaHeiLight" charset="-122"/>
              </a:rPr>
              <a:t>有着一个强大的科学计算生态圈， 已经完全可以媲美</a:t>
            </a:r>
            <a:r>
              <a:rPr lang="en-US" altLang="zh-CN" dirty="0">
                <a:latin typeface="MicrosoftYaHeiLight" charset="-122"/>
              </a:rPr>
              <a:t>MATLAB</a:t>
            </a:r>
            <a:r>
              <a:rPr lang="zh-CN" altLang="en-US" dirty="0">
                <a:latin typeface="MicrosoftYaHeiLight" charset="-122"/>
              </a:rPr>
              <a:t>、</a:t>
            </a:r>
            <a:r>
              <a:rPr lang="en-US" altLang="zh-CN" dirty="0">
                <a:latin typeface="MicrosoftYaHeiLight" charset="-122"/>
              </a:rPr>
              <a:t>R</a:t>
            </a:r>
            <a:r>
              <a:rPr lang="zh-CN" altLang="en-US" dirty="0">
                <a:latin typeface="MicrosoftYaHeiLight" charset="-122"/>
              </a:rPr>
              <a:t>等特定编程 语言</a:t>
            </a:r>
            <a:r>
              <a:rPr lang="en-US" altLang="zh-CN" dirty="0">
                <a:latin typeface="MicrosoftYaHeiLight" charset="-122"/>
              </a:rPr>
              <a:t>/</a:t>
            </a:r>
            <a:r>
              <a:rPr lang="zh-CN" altLang="en-US" dirty="0">
                <a:latin typeface="MicrosoftYaHeiLight" charset="-122"/>
              </a:rPr>
              <a:t>工具 </a:t>
            </a:r>
            <a:endParaRPr lang="zh-CN" altLang="en-US" dirty="0">
              <a:effectLst/>
              <a:latin typeface="ArialMT" charset="0"/>
            </a:endParaRPr>
          </a:p>
        </p:txBody>
      </p:sp>
      <p:pic>
        <p:nvPicPr>
          <p:cNvPr id="1025" name="Picture 1" descr="age67image183497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1553788"/>
            <a:ext cx="5024302" cy="34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1520" y="116632"/>
            <a:ext cx="4231148" cy="684042"/>
            <a:chOff x="670633" y="1326432"/>
            <a:chExt cx="4231148" cy="684042"/>
          </a:xfrm>
        </p:grpSpPr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6706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9" name="图片 8" descr="1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7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1560" y="1052736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strike="noStrike" noProof="1"/>
              <a:t>排序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 = np.array([3, 1, 2])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np.argsort(x)                </a:t>
            </a:r>
            <a:r>
              <a:rPr lang="en-US" altLang="zh-CN" sz="1800" strike="noStrike" noProof="1">
                <a:latin typeface="Consolas" panose="020B0609020204030204" charset="0"/>
              </a:rPr>
              <a:t># </a:t>
            </a:r>
            <a:r>
              <a:rPr lang="zh-CN" altLang="en-US" sz="1800" strike="noStrike" noProof="1">
                <a:latin typeface="Consolas" panose="020B0609020204030204" charset="0"/>
              </a:rPr>
              <a:t>返回排序后元素的原下标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0], dtype=int64)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x[_]                         </a:t>
            </a:r>
            <a:r>
              <a:rPr lang="en-US" altLang="zh-CN" sz="1800" strike="noStrike" noProof="1">
                <a:latin typeface="Consolas" panose="020B0609020204030204" charset="0"/>
              </a:rPr>
              <a:t># </a:t>
            </a:r>
            <a:r>
              <a:rPr lang="zh-CN" altLang="en-US" sz="1800" strike="noStrike" noProof="1">
                <a:latin typeface="Consolas" panose="020B0609020204030204" charset="0"/>
              </a:rPr>
              <a:t>获取排序后的元素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3])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 = np.array([3, 1, 2, 4])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np.argsort(x)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0, 3], dtype=int64)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x[_]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3, 4])</a:t>
            </a:r>
          </a:p>
          <a:p>
            <a:pPr marL="0" indent="0" fontAlgn="base">
              <a:buNone/>
            </a:pPr>
            <a:r>
              <a:rPr lang="zh-CN" altLang="en-US" sz="1800" strike="noStrike" noProof="1"/>
              <a:t>&gt;&gt;&gt; x.sort()                                                </a:t>
            </a:r>
            <a:r>
              <a:rPr lang="en-US" altLang="zh-CN" sz="1800" strike="noStrike" noProof="1"/>
              <a:t># </a:t>
            </a:r>
            <a:r>
              <a:rPr lang="zh-CN" altLang="en-US" sz="1800" strike="noStrike" noProof="1"/>
              <a:t>原地排序</a:t>
            </a:r>
          </a:p>
          <a:p>
            <a:pPr marL="0" indent="0" fontAlgn="base">
              <a:buNone/>
            </a:pPr>
            <a:r>
              <a:rPr lang="zh-CN" altLang="en-US" sz="1800" strike="noStrike" noProof="1"/>
              <a:t>&gt;&gt;&gt; x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</a:rPr>
              <a:t>array([1, 2, 3, 4])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496" y="76440"/>
            <a:ext cx="7272808" cy="711433"/>
            <a:chOff x="505595" y="5042189"/>
            <a:chExt cx="7337768" cy="64773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505595" y="5080387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Numpy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的应用案例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53672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5496" y="76440"/>
            <a:ext cx="7272808" cy="711433"/>
            <a:chOff x="505595" y="5042189"/>
            <a:chExt cx="7337768" cy="64773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505595" y="5080387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Numpy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的应用案例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75134" y="1721970"/>
            <a:ext cx="8229600" cy="4896544"/>
          </a:xfrm>
        </p:spPr>
        <p:txBody>
          <a:bodyPr anchor="t"/>
          <a:lstStyle/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 = np.random.randint(1, 100, 10)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随机整数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array([84, 34, 22, 67,  5,  6, 76, 36, 99, 30])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np.argsort(x)   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排序后的原下标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array([4, 5, 2, 9, 1, 7, 3, 6, 0, 8], dtype=int64)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x[np.argsort(x)]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按序访问元素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array([ 5,  6, 22, 30, 34, 36, 67, 76, 84, 99])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x[sorted(np.argsort(x)[-5:])]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按原来的顺序返回最大的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5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个数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array([84, 67, 76, 36, 99])</a:t>
            </a:r>
          </a:p>
        </p:txBody>
      </p:sp>
      <p:sp>
        <p:nvSpPr>
          <p:cNvPr id="10" name="矩形 9"/>
          <p:cNvSpPr/>
          <p:nvPr/>
        </p:nvSpPr>
        <p:spPr>
          <a:xfrm>
            <a:off x="542281" y="1110765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noProof="1" smtClean="0"/>
              <a:t> 排序</a:t>
            </a:r>
            <a:endParaRPr lang="zh-CN" altLang="en-US" sz="2400" noProof="1"/>
          </a:p>
        </p:txBody>
      </p:sp>
    </p:spTree>
    <p:extLst>
      <p:ext uri="{BB962C8B-B14F-4D97-AF65-F5344CB8AC3E}">
        <p14:creationId xmlns:p14="http://schemas.microsoft.com/office/powerpoint/2010/main" val="231644900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601" y="1052736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strike="noStrike" noProof="1"/>
              <a:t>矩阵运算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a_list = [3, 5, 7]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 = np.matrix(a_list)            # 创建矩阵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matrix([[3, 5, 7]])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a_mat.T                              # 矩阵转置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matrix([[3],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        [5],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        [7]])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a_mat.shape                          # 矩阵形状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(1, 3)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a_mat.size                           </a:t>
            </a:r>
            <a:r>
              <a:rPr lang="en-US" altLang="zh-CN" sz="1800" strike="noStrike" noProof="1">
                <a:latin typeface="Consolas" panose="020B0609020204030204" charset="0"/>
                <a:ea typeface="宋体" panose="02010600030101010101" pitchFamily="2" charset="-122"/>
              </a:rPr>
              <a:t># </a:t>
            </a: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元素个数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3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496" y="76440"/>
            <a:ext cx="7272808" cy="711433"/>
            <a:chOff x="505595" y="5042189"/>
            <a:chExt cx="7337768" cy="64773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505595" y="5080387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Numpy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的应用案例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56414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723416" y="1522789"/>
            <a:ext cx="8229600" cy="4678451"/>
          </a:xfrm>
        </p:spPr>
        <p:txBody>
          <a:bodyPr anchor="t"/>
          <a:lstStyle/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b_mat = np.matrix((1, 2, 3))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创建矩阵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b_mat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2, 3]])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 * b_mat.T                      # 矩阵相乘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matrix([[34]])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a_mat.mean()                         # 元素平均值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5.0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a_mat.sum()                          # 所有元素之和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15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a_mat.max()      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最大值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7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a_mat.max(axis=1)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matrix([[7]])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a_mat.max(axis=0)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纵向最大值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matrix([[3, 5, 7]])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496" y="76440"/>
            <a:ext cx="7272808" cy="711433"/>
            <a:chOff x="505595" y="5042189"/>
            <a:chExt cx="7337768" cy="64773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505595" y="5080387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Numpy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的应用案例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525217" y="1036716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noProof="1" smtClean="0"/>
              <a:t> 矩阵</a:t>
            </a:r>
            <a:r>
              <a:rPr lang="zh-CN" altLang="en-US" sz="2400" noProof="1"/>
              <a:t>运算</a:t>
            </a:r>
            <a:endParaRPr lang="zh-CN" altLang="en-US" sz="2400" noProof="1"/>
          </a:p>
        </p:txBody>
      </p:sp>
    </p:spTree>
    <p:extLst>
      <p:ext uri="{BB962C8B-B14F-4D97-AF65-F5344CB8AC3E}">
        <p14:creationId xmlns:p14="http://schemas.microsoft.com/office/powerpoint/2010/main" val="69577466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2"/>
          <p:cNvSpPr>
            <a:spLocks noGrp="1"/>
          </p:cNvSpPr>
          <p:nvPr>
            <p:ph idx="1"/>
          </p:nvPr>
        </p:nvSpPr>
        <p:spPr>
          <a:xfrm>
            <a:off x="827584" y="1501457"/>
            <a:ext cx="8229600" cy="4678451"/>
          </a:xfrm>
        </p:spPr>
        <p:txBody>
          <a:bodyPr anchor="t"/>
          <a:lstStyle/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 =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np.matrix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([[1, 5, 3], [2, 9, 6]])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创建二维矩阵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5, 3],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        [2, 9, 6]])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c_mat.argsort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(axis=0)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纵向排序后的元素序号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matrix([[0, 0, 0],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        [1, 1, 1]], </a:t>
            </a:r>
            <a:r>
              <a:rPr lang="en-US" altLang="en-US" sz="1800" kern="1200" baseline="0" dirty="0" err="1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dtype</a:t>
            </a: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=int64)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c_mat.argsort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(axis=1)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横向排序后的元素序号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matrix([[0, 2, 1],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        [0, 2, 1]], </a:t>
            </a:r>
            <a:r>
              <a:rPr lang="en-US" altLang="en-US" sz="1800" kern="1200" baseline="0" dirty="0" err="1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dtype</a:t>
            </a: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=int64)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d_mat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 =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np.matrix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([[1, 2, 3], [4, 5, 6], [7, 8, 9]])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d_mat.diagonal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()     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矩阵对角线元素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5, 9]])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d_mat.flatten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()      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矩阵平铺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2, 3, 4, 5, 6, 7, 8, 9]])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496" y="76440"/>
            <a:ext cx="7272808" cy="711433"/>
            <a:chOff x="505595" y="5042189"/>
            <a:chExt cx="7337768" cy="64773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505595" y="5080387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Numpy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的应用案例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525217" y="1036716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noProof="1" smtClean="0"/>
              <a:t> 矩阵</a:t>
            </a:r>
            <a:r>
              <a:rPr lang="zh-CN" altLang="en-US" sz="2400" noProof="1"/>
              <a:t>运算</a:t>
            </a:r>
            <a:endParaRPr lang="zh-CN" altLang="en-US" sz="2400" noProof="1"/>
          </a:p>
        </p:txBody>
      </p:sp>
    </p:spTree>
    <p:extLst>
      <p:ext uri="{BB962C8B-B14F-4D97-AF65-F5344CB8AC3E}">
        <p14:creationId xmlns:p14="http://schemas.microsoft.com/office/powerpoint/2010/main" val="381481604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np.linalg.eig([[1,1],[2,2]])           </a:t>
            </a:r>
            <a:r>
              <a:rPr lang="en-US" altLang="zh-CN" sz="1600" kern="1200" baseline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特征值与特征向量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(array([ 0.,  3.]), array([[-0.70710678, -0.4472136 ],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      [ 0.70710678, -0.89442719]]))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np.cov([1,1,1,1,1])                    </a:t>
            </a:r>
            <a:r>
              <a:rPr lang="en-US" altLang="zh-CN" sz="1600" kern="1200" baseline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协方差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array(0.0)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x = [-2.1, -1,  4.3]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y = [3,  1.1,  0.12]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X = np.vstack((x,y))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print(np.cov(X))                        </a:t>
            </a:r>
            <a:r>
              <a:rPr lang="en-US" altLang="zh-CN" sz="1600" kern="1200" baseline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协方差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[[ 11.71        -4.286     ]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[ -4.286        2.14413333]]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print(np.cov(x, y))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[[ 11.71        -4.286     ]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[ -4.286        2.14413333]]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latin typeface="Consolas" panose="020B0609020204030204" charset="0"/>
                <a:ea typeface="+mn-ea"/>
                <a:cs typeface="+mn-cs"/>
              </a:rPr>
              <a:t>&gt;&gt;&gt; print(np.cov(x))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6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11.709999999999999</a:t>
            </a:r>
          </a:p>
        </p:txBody>
      </p:sp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-3175" y="-3175"/>
            <a:ext cx="9140825" cy="1217613"/>
          </a:xfrm>
          <a:gradFill rotWithShape="1">
            <a:gsLst>
              <a:gs pos="0">
                <a:srgbClr val="00B0F0">
                  <a:alpha val="100000"/>
                </a:srgbClr>
              </a:gs>
              <a:gs pos="74001">
                <a:srgbClr val="E0F1F2">
                  <a:alpha val="100000"/>
                </a:srgbClr>
              </a:gs>
              <a:gs pos="83000">
                <a:srgbClr val="E0F1F2">
                  <a:alpha val="100000"/>
                </a:srgbClr>
              </a:gs>
              <a:gs pos="100000">
                <a:srgbClr val="EBF6F7">
                  <a:alpha val="100000"/>
                </a:srgbClr>
              </a:gs>
            </a:gsLst>
            <a:path path="rect">
              <a:fillToRect r="100000" b="100000"/>
            </a:path>
            <a:tileRect/>
          </a:gradFill>
        </p:spPr>
        <p:txBody>
          <a:bodyPr anchor="ctr"/>
          <a:lstStyle/>
          <a:p>
            <a:pPr defTabSz="914400"/>
            <a:r>
              <a:rPr lang="en-US" altLang="x-none" dirty="0">
                <a:sym typeface="+mn-ea"/>
              </a:rPr>
              <a:t>numpy</a:t>
            </a:r>
            <a:r>
              <a:rPr lang="zh-CN" altLang="en-US" dirty="0">
                <a:sym typeface="+mn-ea"/>
              </a:rPr>
              <a:t>应用要点与难点</a:t>
            </a:r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5225065"/>
      </p:ext>
    </p:extLst>
  </p:cSld>
  <p:clrMapOvr>
    <a:masterClrMapping/>
  </p:clrMapOvr>
  <p:transition spd="slow" advClick="0">
    <p:pull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latin typeface="Consolas" panose="020B0609020204030204" charset="0"/>
                <a:ea typeface="+mn-ea"/>
                <a:cs typeface="+mn-cs"/>
              </a:rPr>
              <a:t>&gt;&gt;&gt; x = np.matrix([[1,2], [3,4]])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latin typeface="Consolas" panose="020B0609020204030204" charset="0"/>
                <a:ea typeface="+mn-ea"/>
                <a:cs typeface="+mn-cs"/>
              </a:rPr>
              <a:t>&gt;&gt;&gt; y = np.linalg.inv(x)              </a:t>
            </a:r>
            <a:r>
              <a:rPr lang="en-US" altLang="zh-CN" sz="1800" kern="1200" baseline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>
                <a:latin typeface="Consolas" panose="020B0609020204030204" charset="0"/>
                <a:ea typeface="+mn-ea"/>
                <a:cs typeface="+mn-cs"/>
              </a:rPr>
              <a:t>逆矩阵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latin typeface="Consolas" panose="020B0609020204030204" charset="0"/>
                <a:ea typeface="+mn-ea"/>
                <a:cs typeface="+mn-cs"/>
              </a:rPr>
              <a:t>&gt;&gt;&gt; x * y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matrix([[  1.00000000e+00,   1.11022302e-16],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       [  0.00000000e+00,   1.00000000e+00]])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latin typeface="Consolas" panose="020B0609020204030204" charset="0"/>
                <a:ea typeface="+mn-ea"/>
                <a:cs typeface="+mn-cs"/>
              </a:rPr>
              <a:t>&gt;&gt;&gt; y * x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matrix([[  1.00000000e+00,   4.44089210e-16],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       [  0.00000000e+00,   1.00000000e+00]])</a:t>
            </a:r>
          </a:p>
        </p:txBody>
      </p:sp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-3175" y="-3175"/>
            <a:ext cx="9140825" cy="1217613"/>
          </a:xfrm>
          <a:gradFill rotWithShape="1">
            <a:gsLst>
              <a:gs pos="0">
                <a:srgbClr val="00B0F0">
                  <a:alpha val="100000"/>
                </a:srgbClr>
              </a:gs>
              <a:gs pos="74001">
                <a:srgbClr val="E0F1F2">
                  <a:alpha val="100000"/>
                </a:srgbClr>
              </a:gs>
              <a:gs pos="83000">
                <a:srgbClr val="E0F1F2">
                  <a:alpha val="100000"/>
                </a:srgbClr>
              </a:gs>
              <a:gs pos="100000">
                <a:srgbClr val="EBF6F7">
                  <a:alpha val="100000"/>
                </a:srgbClr>
              </a:gs>
            </a:gsLst>
            <a:path path="rect">
              <a:fillToRect r="100000" b="100000"/>
            </a:path>
            <a:tileRect/>
          </a:gradFill>
        </p:spPr>
        <p:txBody>
          <a:bodyPr anchor="ctr"/>
          <a:lstStyle/>
          <a:p>
            <a:pPr defTabSz="914400"/>
            <a:r>
              <a:rPr lang="en-US" altLang="x-none" dirty="0">
                <a:sym typeface="+mn-ea"/>
              </a:rPr>
              <a:t>numpy</a:t>
            </a:r>
            <a:r>
              <a:rPr lang="zh-CN" altLang="en-US" dirty="0">
                <a:sym typeface="+mn-ea"/>
              </a:rPr>
              <a:t>应用要点与难点</a:t>
            </a:r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0452497"/>
      </p:ext>
    </p:extLst>
  </p:cSld>
  <p:clrMapOvr>
    <a:masterClrMapping/>
  </p:clrMapOvr>
  <p:transition spd="slow" advClick="0">
    <p:pull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anose="05000000000000000000" charset="0"/>
              <a:buChar char="n"/>
            </a:pPr>
            <a:r>
              <a:rPr lang="zh-CN" altLang="en-US" sz="2400" strike="noStrike" noProof="1">
                <a:latin typeface="Consolas" panose="020B0609020204030204" charset="0"/>
              </a:rPr>
              <a:t>数组切分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latin typeface="Consolas" panose="020B0609020204030204" charset="0"/>
              </a:rPr>
              <a:t>&gt;&gt;&gt; np.split(np.array(range(10)), 2)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[array([0, 1, 2, 3, 4]), array([5, 6, 7, 8, 9])]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latin typeface="Consolas" panose="020B0609020204030204" charset="0"/>
              </a:rPr>
              <a:t>&gt;&gt;&gt; np.split(np.array(range(12)), 3)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[array([0, 1, 2, 3]), array([4, 5, 6, 7]), array([ 8,  9, 10, 11])]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latin typeface="Consolas" panose="020B0609020204030204" charset="0"/>
              </a:rPr>
              <a:t>&gt;&gt;&gt; np.split(np.array(range(16)).reshape((4,4)), 2)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[array([[0, 1, 2, 3],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       [4, 5, 6, 7]]), array([[ 8,  9, 10, 11],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       [12, 13, 14, 15]])]</a:t>
            </a:r>
          </a:p>
        </p:txBody>
      </p:sp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-3175" y="-3175"/>
            <a:ext cx="9140825" cy="1217613"/>
          </a:xfrm>
          <a:gradFill rotWithShape="1">
            <a:gsLst>
              <a:gs pos="0">
                <a:srgbClr val="00B0F0">
                  <a:alpha val="100000"/>
                </a:srgbClr>
              </a:gs>
              <a:gs pos="74001">
                <a:srgbClr val="E0F1F2">
                  <a:alpha val="100000"/>
                </a:srgbClr>
              </a:gs>
              <a:gs pos="83000">
                <a:srgbClr val="E0F1F2">
                  <a:alpha val="100000"/>
                </a:srgbClr>
              </a:gs>
              <a:gs pos="100000">
                <a:srgbClr val="EBF6F7">
                  <a:alpha val="100000"/>
                </a:srgbClr>
              </a:gs>
            </a:gsLst>
            <a:path path="rect">
              <a:fillToRect r="100000" b="100000"/>
            </a:path>
            <a:tileRect/>
          </a:gradFill>
        </p:spPr>
        <p:txBody>
          <a:bodyPr anchor="ctr"/>
          <a:lstStyle/>
          <a:p>
            <a:pPr defTabSz="914400"/>
            <a:r>
              <a:rPr lang="en-US" altLang="x-none" dirty="0">
                <a:sym typeface="+mn-ea"/>
              </a:rPr>
              <a:t>numpy</a:t>
            </a:r>
            <a:r>
              <a:rPr lang="zh-CN" altLang="en-US" dirty="0">
                <a:sym typeface="+mn-ea"/>
              </a:rPr>
              <a:t>应用要点与难点</a:t>
            </a:r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4542713"/>
      </p:ext>
    </p:extLst>
  </p:cSld>
  <p:clrMapOvr>
    <a:masterClrMapping/>
  </p:clrMapOvr>
  <p:transition spd="slow" advClick="0">
    <p:pull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21505"/>
          <p:cNvSpPr>
            <a:spLocks noGrp="1"/>
          </p:cNvSpPr>
          <p:nvPr>
            <p:ph type="title"/>
          </p:nvPr>
        </p:nvSpPr>
        <p:spPr>
          <a:xfrm>
            <a:off x="1588" y="-17462"/>
            <a:ext cx="9140825" cy="1217612"/>
          </a:xfrm>
          <a:gradFill rotWithShape="1">
            <a:gsLst>
              <a:gs pos="0">
                <a:srgbClr val="00B0F0">
                  <a:alpha val="100000"/>
                </a:srgbClr>
              </a:gs>
              <a:gs pos="74001">
                <a:srgbClr val="E0F1F2">
                  <a:alpha val="100000"/>
                </a:srgbClr>
              </a:gs>
              <a:gs pos="83000">
                <a:srgbClr val="E0F1F2">
                  <a:alpha val="100000"/>
                </a:srgbClr>
              </a:gs>
              <a:gs pos="100000">
                <a:srgbClr val="EBF6F7">
                  <a:alpha val="100000"/>
                </a:srgbClr>
              </a:gs>
            </a:gsLst>
            <a:path path="rect">
              <a:fillToRect r="100000" b="100000"/>
            </a:path>
            <a:tileRect/>
          </a:gradFill>
        </p:spPr>
        <p:txBody>
          <a:bodyPr anchor="ctr"/>
          <a:lstStyle/>
          <a:p>
            <a:pPr defTabSz="914400"/>
            <a:r>
              <a:rPr lang="en-US" altLang="x-none" dirty="0">
                <a:sym typeface="+mn-ea"/>
              </a:rPr>
              <a:t>numpy</a:t>
            </a:r>
            <a:r>
              <a:rPr lang="zh-CN" altLang="en-US" dirty="0">
                <a:sym typeface="+mn-ea"/>
              </a:rPr>
              <a:t>应用要点与难点</a:t>
            </a:r>
            <a:endParaRPr lang="zh-CN" altLang="en-US" kern="12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53250" name="文本占位符 21506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defTabSz="914400">
              <a:buFont typeface="Wingdings" panose="05000000000000000000" charset="0"/>
              <a:buChar char="n"/>
            </a:pPr>
            <a:r>
              <a:rPr lang="zh-CN" altLang="en-US" sz="2400" kern="1200" baseline="0" dirty="0">
                <a:latin typeface="+mn-lt"/>
                <a:ea typeface="+mn-ea"/>
                <a:cs typeface="+mn-cs"/>
              </a:rPr>
              <a:t>布尔运算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 = np.random.rand(10) # 包含10个随机数的数组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array([ 0.56707504,  0.07527513,  0.0149213 ,  0.49157657,  0.75404095,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     0.40330683,  0.90158037,  0.36465894,  0.37620859,  0.62250594])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 &gt; 0.5               # 比较数组中每个元素值是否大于0.5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 True, False, False, False,  True, False,  True, False, False,  True], dtype=bool)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x[x&gt;0.5]              # 获取数组中大于0.5的元素</a:t>
            </a:r>
            <a:r>
              <a:rPr lang="zh-CN" altLang="en-US" sz="1600" kern="1200" baseline="0" dirty="0">
                <a:latin typeface="Consolas" panose="020B0609020204030204" charset="0"/>
                <a:ea typeface="+mn-ea"/>
                <a:cs typeface="+mn-cs"/>
              </a:rPr>
              <a:t>，可用于检测和过滤异常值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array([ 0.56707504,  0.75404095,  0.90158037,  0.62250594])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 &lt; 0.5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array([False,  True,  True,  True, False,  True, False,  True,  True, False], dtype=bool)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np.all(x&lt;1)           # </a:t>
            </a:r>
            <a:r>
              <a:rPr lang="zh-CN" altLang="en-US" sz="1600" kern="1200" baseline="0" dirty="0">
                <a:latin typeface="Consolas" panose="020B0609020204030204" charset="0"/>
                <a:ea typeface="+mn-ea"/>
                <a:cs typeface="+mn-cs"/>
              </a:rPr>
              <a:t>测试是否全部元素都小于</a:t>
            </a:r>
            <a:r>
              <a:rPr lang="en-US" altLang="zh-CN" sz="1600" kern="1200" baseline="0" dirty="0">
                <a:latin typeface="Consolas" panose="020B0609020204030204" charset="0"/>
                <a:ea typeface="+mn-ea"/>
                <a:cs typeface="+mn-cs"/>
              </a:rPr>
              <a:t>1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346582192"/>
      </p:ext>
    </p:extLst>
  </p:cSld>
  <p:clrMapOvr>
    <a:masterClrMapping/>
  </p:clrMapOvr>
  <p:transition spd="slow" advClick="0">
    <p:pull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 = np.array([1, 2, 3])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b = np.array([3, 2, 1])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 &gt; b                     # 两个数组中对应位置上的元素比较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array([False, False,  True], dtype=bool)</a:t>
            </a:r>
            <a:endParaRPr lang="en-US" altLang="x-none" sz="1800" strike="noStrike" kern="1200" baseline="0" noProof="1">
              <a:solidFill>
                <a:srgbClr val="00B0F0"/>
              </a:solidFill>
              <a:latin typeface="Consolas" panose="020B0609020204030204" charset="0"/>
              <a:ea typeface="+mn-ea"/>
              <a:cs typeface="+mn-cs"/>
              <a:sym typeface="+mn-ea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a[a&gt;b]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array([3])</a:t>
            </a:r>
            <a:endParaRPr lang="en-US" altLang="x-none" sz="1800" strike="noStrike" kern="1200" baseline="0" noProof="1">
              <a:solidFill>
                <a:srgbClr val="00B0F0"/>
              </a:solidFill>
              <a:latin typeface="Consolas" panose="020B0609020204030204" charset="0"/>
              <a:ea typeface="+mn-ea"/>
              <a:cs typeface="+mn-cs"/>
              <a:sym typeface="+mn-ea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 == b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array([False,  True, False], dtype=bool)</a:t>
            </a:r>
            <a:endParaRPr lang="en-US" altLang="x-none" sz="1800" strike="noStrike" kern="1200" baseline="0" noProof="1">
              <a:solidFill>
                <a:srgbClr val="00B0F0"/>
              </a:solidFill>
              <a:latin typeface="Consolas" panose="020B0609020204030204" charset="0"/>
              <a:ea typeface="+mn-ea"/>
              <a:cs typeface="+mn-cs"/>
              <a:sym typeface="+mn-ea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a[a==b]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array([2])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&gt;&gt;&gt; np.any([1,2,3,4])         # </a:t>
            </a:r>
            <a:r>
              <a:rPr lang="zh-CN" altLang="en-US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是否存在等价于</a:t>
            </a:r>
            <a:r>
              <a:rPr lang="en-US" altLang="zh-CN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True</a:t>
            </a:r>
            <a:r>
              <a:rPr lang="zh-CN" altLang="en-US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的元素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True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&gt;&gt;&gt; np.any([0])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False</a:t>
            </a:r>
          </a:p>
          <a:p>
            <a:pPr marL="0" indent="0" fontAlgn="base">
              <a:buNone/>
            </a:pPr>
            <a:endParaRPr lang="zh-CN" altLang="en-US" sz="1800" strike="noStrike" noProof="1">
              <a:latin typeface="Consolas" panose="020B0609020204030204" charset="0"/>
            </a:endParaRPr>
          </a:p>
        </p:txBody>
      </p:sp>
      <p:sp>
        <p:nvSpPr>
          <p:cNvPr id="54274" name="标题 21505"/>
          <p:cNvSpPr>
            <a:spLocks noGrp="1"/>
          </p:cNvSpPr>
          <p:nvPr>
            <p:ph type="title"/>
          </p:nvPr>
        </p:nvSpPr>
        <p:spPr>
          <a:xfrm>
            <a:off x="1588" y="-17462"/>
            <a:ext cx="9140825" cy="1217612"/>
          </a:xfrm>
          <a:gradFill rotWithShape="1">
            <a:gsLst>
              <a:gs pos="0">
                <a:srgbClr val="00B0F0">
                  <a:alpha val="100000"/>
                </a:srgbClr>
              </a:gs>
              <a:gs pos="74001">
                <a:srgbClr val="E0F1F2">
                  <a:alpha val="100000"/>
                </a:srgbClr>
              </a:gs>
              <a:gs pos="83000">
                <a:srgbClr val="E0F1F2">
                  <a:alpha val="100000"/>
                </a:srgbClr>
              </a:gs>
              <a:gs pos="100000">
                <a:srgbClr val="EBF6F7">
                  <a:alpha val="100000"/>
                </a:srgbClr>
              </a:gs>
            </a:gsLst>
            <a:path path="rect">
              <a:fillToRect r="100000" b="100000"/>
            </a:path>
            <a:tileRect/>
          </a:gradFill>
        </p:spPr>
        <p:txBody>
          <a:bodyPr anchor="ctr"/>
          <a:lstStyle/>
          <a:p>
            <a:pPr defTabSz="914400"/>
            <a:r>
              <a:rPr lang="en-US" altLang="x-none" dirty="0">
                <a:sym typeface="+mn-ea"/>
              </a:rPr>
              <a:t>numpy</a:t>
            </a:r>
            <a:r>
              <a:rPr lang="zh-CN" altLang="en-US" dirty="0">
                <a:sym typeface="+mn-ea"/>
              </a:rPr>
              <a:t>应用要点与难点</a:t>
            </a:r>
            <a:endParaRPr lang="zh-CN" altLang="en-US" kern="1200" baseline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2432297"/>
      </p:ext>
    </p:extLst>
  </p:cSld>
  <p:clrMapOvr>
    <a:masterClrMapping/>
  </p:clrMapOvr>
  <p:transition spd="slow" advClick="0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3364616" cy="445102"/>
          </a:xfrm>
        </p:spPr>
        <p:txBody>
          <a:bodyPr/>
          <a:lstStyle/>
          <a:p>
            <a:r>
              <a:rPr kumimoji="1" lang="en-US" altLang="zh-CN" dirty="0" err="1" smtClean="0"/>
              <a:t>Numpy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0088" y="1543251"/>
            <a:ext cx="7280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是一个专门用于矩阵化运算、科学计算的开源</a:t>
            </a:r>
            <a:r>
              <a:rPr lang="en-US" altLang="zh-CN" dirty="0">
                <a:latin typeface="+mj-ea"/>
                <a:ea typeface="+mj-ea"/>
              </a:rPr>
              <a:t>Python</a:t>
            </a:r>
          </a:p>
          <a:p>
            <a:pPr marL="214313" indent="-214313">
              <a:buFont typeface="Wingdings" charset="2"/>
              <a:buChar char="Ø"/>
            </a:pPr>
            <a:endParaRPr lang="en-US" altLang="zh-CN" dirty="0">
              <a:latin typeface="+mj-ea"/>
              <a:ea typeface="+mj-ea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zh-CN" altLang="en-US" dirty="0">
                <a:latin typeface="+mj-ea"/>
                <a:ea typeface="+mj-ea"/>
              </a:rPr>
              <a:t>将</a:t>
            </a:r>
            <a:r>
              <a:rPr lang="en-US" altLang="zh-CN" dirty="0">
                <a:latin typeface="+mj-ea"/>
                <a:ea typeface="+mj-ea"/>
              </a:rPr>
              <a:t>Python</a:t>
            </a:r>
            <a:r>
              <a:rPr lang="zh-CN" altLang="en-US" dirty="0">
                <a:latin typeface="+mj-ea"/>
                <a:ea typeface="+mj-ea"/>
              </a:rPr>
              <a:t>相当于变成一种免费的更强大的</a:t>
            </a:r>
            <a:r>
              <a:rPr lang="en-US" altLang="zh-CN" dirty="0" err="1">
                <a:latin typeface="+mj-ea"/>
                <a:ea typeface="+mj-ea"/>
              </a:rPr>
              <a:t>Matlab</a:t>
            </a:r>
            <a:r>
              <a:rPr lang="zh-CN" altLang="en-US" dirty="0">
                <a:latin typeface="+mj-ea"/>
                <a:ea typeface="+mj-ea"/>
              </a:rPr>
              <a:t>系统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强大的 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多维数组结构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成熟的函数库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用于整合</a:t>
            </a:r>
            <a:r>
              <a:rPr lang="en-US" altLang="zh-CN" dirty="0">
                <a:latin typeface="+mj-ea"/>
                <a:ea typeface="+mj-ea"/>
              </a:rPr>
              <a:t>C/C++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Fortran</a:t>
            </a:r>
            <a:r>
              <a:rPr lang="zh-CN" altLang="en-US" dirty="0">
                <a:latin typeface="+mj-ea"/>
                <a:ea typeface="+mj-ea"/>
              </a:rPr>
              <a:t>代码的工具包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实用的线性代数、傅里叶变换和随机数模块 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和稀疏矩阵运算包</a:t>
            </a:r>
            <a:r>
              <a:rPr lang="en-US" altLang="zh-CN" dirty="0" err="1">
                <a:latin typeface="+mj-ea"/>
                <a:ea typeface="+mj-ea"/>
              </a:rPr>
              <a:t>scipy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配合使用非常方便 </a:t>
            </a:r>
          </a:p>
        </p:txBody>
      </p:sp>
      <p:pic>
        <p:nvPicPr>
          <p:cNvPr id="2049" name="Picture 1" descr="age68image181109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77" y="2511742"/>
            <a:ext cx="2614613" cy="8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54980" y="6237312"/>
            <a:ext cx="4953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参考：兰智数加学院</a:t>
            </a:r>
            <a:r>
              <a:rPr lang="en-US" altLang="zh-CN" sz="1100" dirty="0" smtClean="0"/>
              <a:t>---</a:t>
            </a:r>
            <a:r>
              <a:rPr kumimoji="1"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覃笑</a:t>
            </a:r>
            <a:r>
              <a:rPr lang="en-US" altLang="zh-CN" sz="1100" dirty="0" smtClean="0"/>
              <a:t>-</a:t>
            </a:r>
            <a:r>
              <a:rPr lang="en-US" altLang="zh-CN" sz="1100" dirty="0" err="1" smtClean="0"/>
              <a:t>Numpy</a:t>
            </a:r>
            <a:r>
              <a:rPr lang="en-US" altLang="zh-CN" sz="1100" dirty="0" smtClean="0"/>
              <a:t>--PPT </a:t>
            </a:r>
            <a:endParaRPr kumimoji="1" lang="zh-CN" altLang="en-US" sz="1100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520" y="116632"/>
            <a:ext cx="4231148" cy="684042"/>
            <a:chOff x="670633" y="1326432"/>
            <a:chExt cx="4231148" cy="684042"/>
          </a:xfrm>
        </p:grpSpPr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6706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10" name="图片 9" descr="1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713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664148"/>
      </p:ext>
    </p:extLst>
  </p:cSld>
  <p:clrMapOvr>
    <a:masterClrMapping/>
  </p:clrMapOvr>
  <p:transition spd="slow" advClick="0">
    <p:pull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文本占位符 43010"/>
          <p:cNvSpPr>
            <a:spLocks noGrp="1"/>
          </p:cNvSpPr>
          <p:nvPr>
            <p:ph idx="1"/>
          </p:nvPr>
        </p:nvSpPr>
        <p:spPr>
          <a:xfrm>
            <a:off x="593401" y="1772816"/>
            <a:ext cx="8399145" cy="3395345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如果</a:t>
            </a:r>
            <a:r>
              <a:rPr lang="zh-CN" altLang="en-US" sz="2000" dirty="0"/>
              <a:t>需要处理文件路径，可以使用</a:t>
            </a:r>
            <a:r>
              <a:rPr lang="en-US" altLang="zh-CN" sz="2000" dirty="0" err="1"/>
              <a:t>os.path</a:t>
            </a:r>
            <a:r>
              <a:rPr lang="zh-CN" altLang="en-US" sz="2000" dirty="0"/>
              <a:t>模块中的对象和方法；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/>
              <a:t>如果需要使用命令行读取文件内容可以使用</a:t>
            </a:r>
            <a:r>
              <a:rPr lang="en-US" altLang="zh-CN" sz="2000" dirty="0" err="1"/>
              <a:t>fileinput</a:t>
            </a:r>
            <a:r>
              <a:rPr lang="zh-CN" altLang="en-US" sz="2000" dirty="0"/>
              <a:t>模块；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/>
              <a:t>创建临时文件和文件夹可以使用</a:t>
            </a:r>
            <a:r>
              <a:rPr lang="en-US" altLang="zh-CN" sz="2000" dirty="0" err="1"/>
              <a:t>tempfile</a:t>
            </a:r>
            <a:r>
              <a:rPr lang="zh-CN" altLang="en-US" sz="2000" dirty="0"/>
              <a:t>模块；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 dirty="0"/>
              <a:t>Python 3.4</a:t>
            </a:r>
            <a:r>
              <a:rPr lang="zh-CN" altLang="en-US" sz="2000" dirty="0"/>
              <a:t>之后版本的</a:t>
            </a:r>
            <a:r>
              <a:rPr lang="en-US" altLang="zh-CN" sz="2000" dirty="0" err="1"/>
              <a:t>pathlib</a:t>
            </a:r>
            <a:r>
              <a:rPr lang="zh-CN" altLang="en-US" sz="2000" dirty="0"/>
              <a:t>模块提供了大量用于表示和处理文件系统路径的类。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684584" y="116632"/>
            <a:ext cx="6983240" cy="648072"/>
            <a:chOff x="-318311" y="5026748"/>
            <a:chExt cx="7337768" cy="663172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-318311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378396" y="1050848"/>
            <a:ext cx="2879314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文件级别操作模块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62441309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728841" y="1844824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en-US" sz="1800" dirty="0"/>
              <a:t>os</a:t>
            </a:r>
            <a:r>
              <a:rPr lang="zh-CN" altLang="en-US" sz="1800" dirty="0"/>
              <a:t>模块常用的文件操作函数</a:t>
            </a:r>
          </a:p>
        </p:txBody>
      </p:sp>
      <p:graphicFrame>
        <p:nvGraphicFramePr>
          <p:cNvPr id="3" name="Table -1"/>
          <p:cNvGraphicFramePr/>
          <p:nvPr>
            <p:extLst>
              <p:ext uri="{D42A27DB-BD31-4B8C-83A1-F6EECF244321}">
                <p14:modId xmlns:p14="http://schemas.microsoft.com/office/powerpoint/2010/main" val="3363018368"/>
              </p:ext>
            </p:extLst>
          </p:nvPr>
        </p:nvGraphicFramePr>
        <p:xfrm>
          <a:off x="899592" y="2492896"/>
          <a:ext cx="7345045" cy="2880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access(path, mode)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测试是否可以按照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mode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指定的权限访问文件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chdir(path)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把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设为当前工作目录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chmod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(path, mode, *, </a:t>
                      </a: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dir_fd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=None, </a:t>
                      </a: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follow_symlinks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=True)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改变文件的访问权限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curdir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当前文件夹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environ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包含系统环境变量和值的字典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extsep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当前操作系统所使用的文件扩展名分隔符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get_exec_path()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返回可执行文件的搜索路径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getcwd()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返回当前工作目录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listdir(path)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目录下的文件和目录列表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open(path, flags, mode=0o777, *, dir_fd=None)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按照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mode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指定的权限打开文件，默认权限为可读、可写、可执行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popen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cmd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mode='r', buffering=-1)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创建进程，启动外部程序</a:t>
                      </a:r>
                    </a:p>
                  </a:txBody>
                  <a:tcPr marL="27148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684584" y="116632"/>
            <a:ext cx="6983240" cy="648072"/>
            <a:chOff x="-318311" y="5026748"/>
            <a:chExt cx="7337768" cy="66317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318311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378396" y="1050848"/>
            <a:ext cx="2747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os</a:t>
            </a:r>
            <a:r>
              <a:rPr lang="zh-CN" altLang="en-US" sz="2400" noProof="1"/>
              <a:t>与</a:t>
            </a:r>
            <a:r>
              <a:rPr lang="en-US" altLang="zh-CN" sz="2400" noProof="1"/>
              <a:t>os.path</a:t>
            </a:r>
            <a:r>
              <a:rPr lang="zh-CN" altLang="en-US" sz="2400" noProof="1"/>
              <a:t>模块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12203994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-1"/>
          <p:cNvGraphicFramePr>
            <a:graphicFrameLocks noGrp="1"/>
          </p:cNvGraphicFramePr>
          <p:nvPr>
            <p:ph idx="1"/>
          </p:nvPr>
        </p:nvGraphicFramePr>
        <p:xfrm>
          <a:off x="421101" y="2057611"/>
          <a:ext cx="7445375" cy="3138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remove(path)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删除指定的文件，要求用户拥有删除文件的权限，并且文件没有只读或其他特殊属性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rename(src, dst)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重命名文件或目录，可以实现文件的移动，若目标文件已存在则抛出异常，不能跨越磁盘或分区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replace(old, new)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重命名文件或目录，若目标文件已存在则直接覆盖，不能跨越磁盘或分区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scandir(path='.')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返回包含指定文件夹中所有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DirEntry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对象的迭代对象，遍历文件夹时比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listdir()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更加高效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sep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当前操作系统所使用的路径分隔符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startfile(filepath [, operation])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使用关联的应用程序打开指定文件或启动指定应用程序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stat(path)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返回文件的所有属性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system()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启动外部程序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truncate(path, length)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将文件截断，只保留指定长度的内容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write(fd, data)</a:t>
                      </a: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bytes</a:t>
                      </a: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写入文件</a:t>
                      </a: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endParaRPr lang="en-US" sz="135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1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378396" y="1050848"/>
            <a:ext cx="2747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os</a:t>
            </a:r>
            <a:r>
              <a:rPr lang="zh-CN" altLang="en-US" sz="2400" noProof="1"/>
              <a:t>与</a:t>
            </a:r>
            <a:r>
              <a:rPr lang="en-US" altLang="zh-CN" sz="2400" noProof="1"/>
              <a:t>os.path</a:t>
            </a:r>
            <a:r>
              <a:rPr lang="zh-CN" altLang="en-US" sz="2400" noProof="1"/>
              <a:t>模块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1775688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2"/>
          <p:cNvSpPr>
            <a:spLocks noGrp="1"/>
          </p:cNvSpPr>
          <p:nvPr>
            <p:ph idx="1"/>
          </p:nvPr>
        </p:nvSpPr>
        <p:spPr>
          <a:xfrm>
            <a:off x="882427" y="1365203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en-US" sz="2000" b="1" dirty="0"/>
              <a:t>os.path</a:t>
            </a:r>
            <a:r>
              <a:rPr lang="zh-CN" altLang="en-US" sz="2000" b="1" dirty="0"/>
              <a:t>常用的文件操作函数</a:t>
            </a:r>
          </a:p>
        </p:txBody>
      </p:sp>
      <p:graphicFrame>
        <p:nvGraphicFramePr>
          <p:cNvPr id="2" name="Table -1"/>
          <p:cNvGraphicFramePr/>
          <p:nvPr>
            <p:extLst>
              <p:ext uri="{D42A27DB-BD31-4B8C-83A1-F6EECF244321}">
                <p14:modId xmlns:p14="http://schemas.microsoft.com/office/powerpoint/2010/main" val="1500572056"/>
              </p:ext>
            </p:extLst>
          </p:nvPr>
        </p:nvGraphicFramePr>
        <p:xfrm>
          <a:off x="1675573" y="1746192"/>
          <a:ext cx="5700395" cy="2270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6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abspath(path)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返回给定路径的绝对路径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basename(path)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返回指定路径的最后一个组成部分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commonpath(paths)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返回给定的多个路径的最长公共路径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commonprefix(paths)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返回给定的多个路径的最长公共前缀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dirname(p)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返回给定路径的文件夹部分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exists(path)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判断文件是否存在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getatime(filename)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返回文件的最后访问时间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getctime(filename)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返回文件的创建时间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getmtime(filename)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返回文件的最后修改时间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getsize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(filename)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返回文件的大小</a:t>
                      </a:r>
                    </a:p>
                  </a:txBody>
                  <a:tcPr marL="27149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23528" y="811646"/>
            <a:ext cx="2747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os</a:t>
            </a:r>
            <a:r>
              <a:rPr lang="zh-CN" altLang="en-US" sz="2400" noProof="1"/>
              <a:t>与</a:t>
            </a:r>
            <a:r>
              <a:rPr lang="en-US" altLang="zh-CN" sz="2400" noProof="1"/>
              <a:t>os.path</a:t>
            </a:r>
            <a:r>
              <a:rPr lang="zh-CN" altLang="en-US" sz="2400" noProof="1"/>
              <a:t>模块</a:t>
            </a:r>
            <a:endParaRPr lang="en-US" altLang="zh-CN" sz="2400" b="1" dirty="0"/>
          </a:p>
        </p:txBody>
      </p:sp>
      <p:graphicFrame>
        <p:nvGraphicFramePr>
          <p:cNvPr id="11" name="Table -1"/>
          <p:cNvGraphicFramePr/>
          <p:nvPr>
            <p:extLst>
              <p:ext uri="{D42A27DB-BD31-4B8C-83A1-F6EECF244321}">
                <p14:modId xmlns:p14="http://schemas.microsoft.com/office/powerpoint/2010/main" val="4125663481"/>
              </p:ext>
            </p:extLst>
          </p:nvPr>
        </p:nvGraphicFramePr>
        <p:xfrm>
          <a:off x="882427" y="4115015"/>
          <a:ext cx="7470140" cy="2327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isabs(path)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是否为绝对路径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isdir(path)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是否为文件夹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isfile(path)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是否为文件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join(path, *paths)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连接两个或多个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realpath(path)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返回给定路径的绝对路径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relpath(path)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返回给定路径的相对路径，不能跨越磁盘驱动器或分区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samefile(f1, f2)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f1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f2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这两个路径是否引用的同一个文件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split(path)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以路径中的最后一个斜线为分隔符把路径分隔成两部分，以元组形式返回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splitext(path)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从路径中分隔文件的扩展名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splitdrive(path)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从路径中分隔驱动器的名称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44301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文本占位符 46082"/>
          <p:cNvSpPr>
            <a:spLocks noGrp="1"/>
          </p:cNvSpPr>
          <p:nvPr>
            <p:ph idx="1"/>
          </p:nvPr>
        </p:nvSpPr>
        <p:spPr>
          <a:xfrm>
            <a:off x="1159765" y="1700808"/>
            <a:ext cx="7546975" cy="3659505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import os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import </a:t>
            </a:r>
            <a:r>
              <a:rPr lang="en-US" altLang="zh-CN" sz="1200" dirty="0" err="1">
                <a:latin typeface="Consolas" panose="020B0609020204030204" pitchFamily="49" charset="0"/>
              </a:rPr>
              <a:t>os.path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</a:t>
            </a:r>
            <a:r>
              <a:rPr lang="en-US" altLang="zh-CN" sz="1200" dirty="0" err="1">
                <a:latin typeface="Consolas" panose="020B0609020204030204" pitchFamily="49" charset="0"/>
              </a:rPr>
              <a:t>os.path.exists</a:t>
            </a:r>
            <a:r>
              <a:rPr lang="en-US" altLang="zh-CN" sz="1200" dirty="0">
                <a:latin typeface="Consolas" panose="020B0609020204030204" pitchFamily="49" charset="0"/>
              </a:rPr>
              <a:t>('test1.txt')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</a:t>
            </a:r>
            <a:r>
              <a:rPr lang="en-US" altLang="zh-CN" sz="1200" dirty="0" err="1">
                <a:latin typeface="Consolas" panose="020B0609020204030204" pitchFamily="49" charset="0"/>
              </a:rPr>
              <a:t>os.rename</a:t>
            </a:r>
            <a:r>
              <a:rPr lang="en-US" altLang="zh-CN" sz="1200" dirty="0">
                <a:latin typeface="Consolas" panose="020B0609020204030204" pitchFamily="49" charset="0"/>
              </a:rPr>
              <a:t>('c:\\test1.txt', 'c:\\test2.txt')  # </a:t>
            </a:r>
            <a:r>
              <a:rPr lang="zh-CN" altLang="en-US" sz="1200" dirty="0">
                <a:latin typeface="Consolas" panose="020B0609020204030204" pitchFamily="49" charset="0"/>
              </a:rPr>
              <a:t>此时</a:t>
            </a:r>
            <a:r>
              <a:rPr lang="en-US" altLang="zh-CN" sz="1200" dirty="0">
                <a:latin typeface="Consolas" panose="020B0609020204030204" pitchFamily="49" charset="0"/>
              </a:rPr>
              <a:t>c:\\test1.txt</a:t>
            </a:r>
            <a:r>
              <a:rPr lang="zh-CN" altLang="en-US" sz="1200" dirty="0">
                <a:latin typeface="Consolas" panose="020B0609020204030204" pitchFamily="49" charset="0"/>
              </a:rPr>
              <a:t>不存在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zh-CN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Traceback (most recent call last):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zh-CN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  File "&lt;pyshell#17&gt;", line 1, in &lt;module&gt;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zh-CN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os.rename('c:\\test1.txt', 'c:\\test2.txt')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zh-CN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FileNotFoundError: [WinError 2] 系统找不到指定的文件。: 'c:\\test1.txt' -&gt; 'c:\\test2.txt'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</a:t>
            </a:r>
            <a:r>
              <a:rPr lang="en-US" altLang="zh-CN" sz="1200" dirty="0" err="1">
                <a:latin typeface="Consolas" panose="020B0609020204030204" pitchFamily="49" charset="0"/>
              </a:rPr>
              <a:t>os.rename</a:t>
            </a:r>
            <a:r>
              <a:rPr lang="en-US" altLang="zh-CN" sz="1200" dirty="0">
                <a:latin typeface="Consolas" panose="020B0609020204030204" pitchFamily="49" charset="0"/>
              </a:rPr>
              <a:t>('c:\\dfg.txt', 'c:\\test2.txt')    # </a:t>
            </a:r>
            <a:r>
              <a:rPr lang="zh-CN" altLang="en-US" sz="1200" dirty="0">
                <a:latin typeface="Consolas" panose="020B0609020204030204" pitchFamily="49" charset="0"/>
              </a:rPr>
              <a:t>可以实现文件的改名和移动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</a:t>
            </a:r>
            <a:r>
              <a:rPr lang="en-US" altLang="zh-CN" sz="1200" dirty="0" err="1">
                <a:latin typeface="Consolas" panose="020B0609020204030204" pitchFamily="49" charset="0"/>
              </a:rPr>
              <a:t>os.path.exists</a:t>
            </a:r>
            <a:r>
              <a:rPr lang="en-US" altLang="zh-CN" sz="1200" dirty="0">
                <a:latin typeface="Consolas" panose="020B0609020204030204" pitchFamily="49" charset="0"/>
              </a:rPr>
              <a:t>('c:\\dfg.txt')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</a:t>
            </a:r>
            <a:r>
              <a:rPr lang="en-US" altLang="zh-CN" sz="1200" dirty="0" err="1">
                <a:latin typeface="Consolas" panose="020B0609020204030204" pitchFamily="49" charset="0"/>
              </a:rPr>
              <a:t>os.path.exists</a:t>
            </a:r>
            <a:r>
              <a:rPr lang="en-US" altLang="zh-CN" sz="1200" dirty="0">
                <a:latin typeface="Consolas" panose="020B0609020204030204" pitchFamily="49" charset="0"/>
              </a:rPr>
              <a:t>('c:\\dfg.txt')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latin typeface="Consolas" panose="020B0609020204030204" pitchFamily="49" charset="0"/>
              </a:rPr>
              <a:t>&gt;&gt;&gt; </a:t>
            </a:r>
            <a:r>
              <a:rPr lang="en-US" altLang="zh-CN" sz="1200" dirty="0" err="1">
                <a:latin typeface="Consolas" panose="020B0609020204030204" pitchFamily="49" charset="0"/>
              </a:rPr>
              <a:t>os.path.exists</a:t>
            </a:r>
            <a:r>
              <a:rPr lang="en-US" altLang="zh-CN" sz="1200" dirty="0">
                <a:latin typeface="Consolas" panose="020B0609020204030204" pitchFamily="49" charset="0"/>
              </a:rPr>
              <a:t>('c:\\test2.txt')</a:t>
            </a:r>
          </a:p>
          <a:p>
            <a:pPr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811646"/>
            <a:ext cx="3363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os</a:t>
            </a:r>
            <a:r>
              <a:rPr lang="zh-CN" altLang="en-US" sz="2400" noProof="1"/>
              <a:t>与</a:t>
            </a:r>
            <a:r>
              <a:rPr lang="en-US" altLang="zh-CN" sz="2400" noProof="1"/>
              <a:t>os.path</a:t>
            </a:r>
            <a:r>
              <a:rPr lang="zh-CN" altLang="en-US" sz="2400" noProof="1" smtClean="0"/>
              <a:t>模块示例</a:t>
            </a:r>
            <a:endParaRPr lang="en-US" altLang="zh-CN" sz="24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32290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xfrm>
            <a:off x="898054" y="1324770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latin typeface="Consolas" panose="020B0609020204030204" pitchFamily="49" charset="0"/>
              </a:rPr>
              <a:t>&gt;&gt;&gt; path='d:\\</a:t>
            </a:r>
            <a:r>
              <a:rPr lang="en-US" altLang="zh-CN" sz="1350" dirty="0" err="1">
                <a:latin typeface="Consolas" panose="020B0609020204030204" pitchFamily="49" charset="0"/>
              </a:rPr>
              <a:t>mypython_exp</a:t>
            </a:r>
            <a:r>
              <a:rPr lang="en-US" altLang="zh-CN" sz="1350" dirty="0">
                <a:latin typeface="Consolas" panose="020B0609020204030204" pitchFamily="49" charset="0"/>
              </a:rPr>
              <a:t>\\new_test.txt'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latin typeface="Consolas" panose="020B0609020204030204" pitchFamily="49" charset="0"/>
              </a:rPr>
              <a:t>&gt;&gt;&gt; </a:t>
            </a:r>
            <a:r>
              <a:rPr lang="en-US" altLang="zh-CN" sz="1350" dirty="0" err="1">
                <a:latin typeface="Consolas" panose="020B0609020204030204" pitchFamily="49" charset="0"/>
              </a:rPr>
              <a:t>os.path.dirname</a:t>
            </a:r>
            <a:r>
              <a:rPr lang="en-US" altLang="zh-CN" sz="1350" dirty="0">
                <a:latin typeface="Consolas" panose="020B0609020204030204" pitchFamily="49" charset="0"/>
              </a:rPr>
              <a:t>(path)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'd:\\</a:t>
            </a:r>
            <a:r>
              <a:rPr lang="en-US" altLang="zh-CN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mypython_exp</a:t>
            </a: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latin typeface="Consolas" panose="020B0609020204030204" pitchFamily="49" charset="0"/>
              </a:rPr>
              <a:t>&gt;&gt;&gt; </a:t>
            </a:r>
            <a:r>
              <a:rPr lang="en-US" altLang="zh-CN" sz="1350" dirty="0" err="1">
                <a:latin typeface="Consolas" panose="020B0609020204030204" pitchFamily="49" charset="0"/>
              </a:rPr>
              <a:t>os.path.split</a:t>
            </a:r>
            <a:r>
              <a:rPr lang="en-US" altLang="zh-CN" sz="1350" dirty="0">
                <a:latin typeface="Consolas" panose="020B0609020204030204" pitchFamily="49" charset="0"/>
              </a:rPr>
              <a:t>(path)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('d:\\</a:t>
            </a:r>
            <a:r>
              <a:rPr lang="en-US" altLang="zh-CN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mypython_exp</a:t>
            </a: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', 'new_test.txt')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latin typeface="Consolas" panose="020B0609020204030204" pitchFamily="49" charset="0"/>
              </a:rPr>
              <a:t>&gt;&gt;&gt; </a:t>
            </a:r>
            <a:r>
              <a:rPr lang="en-US" altLang="zh-CN" sz="1350" dirty="0" err="1">
                <a:latin typeface="Consolas" panose="020B0609020204030204" pitchFamily="49" charset="0"/>
              </a:rPr>
              <a:t>os.path.splitdrive</a:t>
            </a:r>
            <a:r>
              <a:rPr lang="en-US" altLang="zh-CN" sz="1350" dirty="0">
                <a:latin typeface="Consolas" panose="020B0609020204030204" pitchFamily="49" charset="0"/>
              </a:rPr>
              <a:t>(path)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('d:', '\\</a:t>
            </a:r>
            <a:r>
              <a:rPr lang="en-US" altLang="zh-CN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mypython_exp</a:t>
            </a: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\\new_test.txt')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latin typeface="Consolas" panose="020B0609020204030204" pitchFamily="49" charset="0"/>
              </a:rPr>
              <a:t>&gt;&gt;&gt; </a:t>
            </a:r>
            <a:r>
              <a:rPr lang="en-US" altLang="zh-CN" sz="1350" dirty="0" err="1">
                <a:latin typeface="Consolas" panose="020B0609020204030204" pitchFamily="49" charset="0"/>
              </a:rPr>
              <a:t>os.path.splitext</a:t>
            </a:r>
            <a:r>
              <a:rPr lang="en-US" altLang="zh-CN" sz="1350" dirty="0">
                <a:latin typeface="Consolas" panose="020B0609020204030204" pitchFamily="49" charset="0"/>
              </a:rPr>
              <a:t>(path)</a:t>
            </a:r>
          </a:p>
          <a:p>
            <a:pPr>
              <a:lnSpc>
                <a:spcPct val="13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('d:\\</a:t>
            </a:r>
            <a:r>
              <a:rPr lang="en-US" altLang="zh-CN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mypython_exp</a:t>
            </a: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\\</a:t>
            </a:r>
            <a:r>
              <a:rPr lang="en-US" altLang="zh-CN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new_test</a:t>
            </a:r>
            <a:r>
              <a:rPr lang="en-US" altLang="zh-CN" sz="1350" dirty="0">
                <a:solidFill>
                  <a:srgbClr val="0000FF"/>
                </a:solidFill>
                <a:latin typeface="Consolas" panose="020B0609020204030204" pitchFamily="49" charset="0"/>
              </a:rPr>
              <a:t>', '.txt')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811646"/>
            <a:ext cx="3363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os</a:t>
            </a:r>
            <a:r>
              <a:rPr lang="zh-CN" altLang="en-US" sz="2400" noProof="1"/>
              <a:t>与</a:t>
            </a:r>
            <a:r>
              <a:rPr lang="en-US" altLang="zh-CN" sz="2400" noProof="1"/>
              <a:t>os.path</a:t>
            </a:r>
            <a:r>
              <a:rPr lang="zh-CN" altLang="en-US" sz="2400" noProof="1" smtClean="0"/>
              <a:t>模块示例</a:t>
            </a:r>
            <a:endParaRPr lang="en-US" altLang="zh-CN" sz="2400" b="1" dirty="0"/>
          </a:p>
        </p:txBody>
      </p:sp>
      <p:sp>
        <p:nvSpPr>
          <p:cNvPr id="10" name="文本占位符 47106"/>
          <p:cNvSpPr txBox="1">
            <a:spLocks/>
          </p:cNvSpPr>
          <p:nvPr/>
        </p:nvSpPr>
        <p:spPr bwMode="auto">
          <a:xfrm>
            <a:off x="760045" y="4357269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1800" dirty="0" smtClean="0"/>
              <a:t>列出当前目录下所有扩展名为</a:t>
            </a:r>
            <a:r>
              <a:rPr lang="en-US" altLang="zh-CN" sz="1800" dirty="0" err="1" smtClean="0"/>
              <a:t>pyc</a:t>
            </a:r>
            <a:r>
              <a:rPr lang="zh-CN" altLang="en-US" sz="1800" dirty="0" smtClean="0"/>
              <a:t>的文件：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endParaRPr lang="en-US" altLang="zh-CN" sz="1350" dirty="0" smtClean="0">
              <a:latin typeface="Consolas" panose="020B0609020204030204" pitchFamily="49" charset="0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 smtClean="0">
                <a:latin typeface="Consolas" panose="020B0609020204030204" pitchFamily="49" charset="0"/>
              </a:rPr>
              <a:t>&gt;&gt;&gt; import os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 smtClean="0">
                <a:latin typeface="Consolas" panose="020B0609020204030204" pitchFamily="49" charset="0"/>
              </a:rPr>
              <a:t>&gt;&gt;&gt; [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fname</a:t>
            </a:r>
            <a:r>
              <a:rPr lang="en-US" altLang="zh-CN" sz="1350" dirty="0" smtClean="0">
                <a:latin typeface="Consolas" panose="020B0609020204030204" pitchFamily="49" charset="0"/>
              </a:rPr>
              <a:t> for 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fname</a:t>
            </a:r>
            <a:r>
              <a:rPr lang="en-US" altLang="zh-CN" sz="1350" dirty="0" smtClean="0">
                <a:latin typeface="Consolas" panose="020B0609020204030204" pitchFamily="49" charset="0"/>
              </a:rPr>
              <a:t> in 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os.listdir</a:t>
            </a:r>
            <a:r>
              <a:rPr lang="en-US" altLang="zh-CN" sz="1350" dirty="0" smtClean="0">
                <a:latin typeface="Consolas" panose="020B0609020204030204" pitchFamily="49" charset="0"/>
              </a:rPr>
              <a:t>(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os.getcwd</a:t>
            </a:r>
            <a:r>
              <a:rPr lang="en-US" altLang="zh-CN" sz="1350" dirty="0" smtClean="0">
                <a:latin typeface="Consolas" panose="020B0609020204030204" pitchFamily="49" charset="0"/>
              </a:rPr>
              <a:t>()) if   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 smtClean="0">
                <a:latin typeface="Consolas" panose="020B0609020204030204" pitchFamily="49" charset="0"/>
              </a:rPr>
              <a:t>     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os.path.isfile</a:t>
            </a:r>
            <a:r>
              <a:rPr lang="en-US" altLang="zh-CN" sz="1350" dirty="0" smtClean="0">
                <a:latin typeface="Consolas" panose="020B0609020204030204" pitchFamily="49" charset="0"/>
              </a:rPr>
              <a:t>(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fname</a:t>
            </a:r>
            <a:r>
              <a:rPr lang="en-US" altLang="zh-CN" sz="1350" dirty="0" smtClean="0">
                <a:latin typeface="Consolas" panose="020B0609020204030204" pitchFamily="49" charset="0"/>
              </a:rPr>
              <a:t>) and 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fname.endswith</a:t>
            </a:r>
            <a:r>
              <a:rPr lang="en-US" altLang="zh-CN" sz="1350" dirty="0" smtClean="0">
                <a:latin typeface="Consolas" panose="020B0609020204030204" pitchFamily="49" charset="0"/>
              </a:rPr>
              <a:t>('.</a:t>
            </a:r>
            <a:r>
              <a:rPr lang="en-US" altLang="zh-CN" sz="1350" dirty="0" err="1" smtClean="0">
                <a:latin typeface="Consolas" panose="020B0609020204030204" pitchFamily="49" charset="0"/>
              </a:rPr>
              <a:t>pyc</a:t>
            </a:r>
            <a:r>
              <a:rPr lang="en-US" altLang="zh-CN" sz="1350" dirty="0" smtClean="0">
                <a:latin typeface="Consolas" panose="020B0609020204030204" pitchFamily="49" charset="0"/>
              </a:rPr>
              <a:t>')]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endParaRPr lang="en-US" altLang="zh-CN" sz="1350" dirty="0" smtClean="0">
              <a:latin typeface="Consolas" panose="020B0609020204030204" pitchFamily="49" charset="0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['</a:t>
            </a:r>
            <a:r>
              <a:rPr lang="en-US" altLang="zh-CN" sz="13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consts.pyc</a:t>
            </a:r>
            <a:r>
              <a:rPr lang="en-US" altLang="zh-CN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', '</a:t>
            </a:r>
            <a:r>
              <a:rPr lang="en-US" altLang="zh-CN" sz="13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database_demo.pyc</a:t>
            </a:r>
            <a:r>
              <a:rPr lang="en-US" altLang="zh-CN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', '</a:t>
            </a:r>
            <a:r>
              <a:rPr lang="en-US" altLang="zh-CN" sz="13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nqueens.pyc</a:t>
            </a:r>
            <a:r>
              <a:rPr lang="en-US" altLang="zh-CN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']</a:t>
            </a:r>
            <a:endParaRPr lang="en-US" altLang="zh-CN" sz="135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3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51019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-1"/>
          <p:cNvGraphicFramePr>
            <a:graphicFrameLocks noGrp="1"/>
          </p:cNvGraphicFramePr>
          <p:nvPr>
            <p:ph idx="1"/>
          </p:nvPr>
        </p:nvGraphicFramePr>
        <p:xfrm>
          <a:off x="349885" y="2012315"/>
          <a:ext cx="7776210" cy="3585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复制文件，新文件具有同样的文件属性，如果目标文件已存在则抛出异常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copy2(src,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复制文件，新文件具有原文件完全一样的属性，包括创建时间、修改时间和最后访问时间等等，如果目标文件已存在则抛出异常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copyfile(src,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复制文件，不复制文件属性，如果目标文件已存在则直接覆盖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copyfileobj(fsrc, fdst)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在两个文件对象之间复制数据，例如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copyfileobj(open('123.txt'), open('456.txt', 'a'))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copymode(src,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把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的模式位（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mode bit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）复制到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dst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上，之后二者具有相同的模式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copystat(src,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把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的模式位、访问时间等所有状态都复制到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dst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copytree(src,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递归复制文件夹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disk_usage(path)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查看磁盘使用情况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move(src, dst)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移动文件或递归移动文件夹，也可以给文件和文件夹重命名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rmtree(path)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递归删除文件夹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make_archive(base_name, format, root_dir=None, base_dir=None)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tar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zip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格式的压缩文件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unpack_archive(filename, extract_dir=None, format=None)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解压缩压缩文件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3528" y="811646"/>
            <a:ext cx="1824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</a:t>
            </a:r>
            <a:r>
              <a:rPr lang="zh-CN" altLang="en-US" sz="2400" noProof="1">
                <a:sym typeface="+mn-ea"/>
              </a:rPr>
              <a:t>shutil</a:t>
            </a:r>
            <a:r>
              <a:rPr lang="zh-CN" altLang="en-US" sz="2400" noProof="1" smtClean="0"/>
              <a:t>模块</a:t>
            </a:r>
            <a:endParaRPr lang="en-US" altLang="zh-CN" sz="2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6751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文本占位符 522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anose="05000000000000000000" charset="0"/>
              <a:buChar char="§"/>
            </a:pPr>
            <a:r>
              <a:rPr lang="en-US" altLang="x-none" sz="1800" noProof="1"/>
              <a:t>使用该模块的copyfile()方法复制文件</a:t>
            </a:r>
          </a:p>
          <a:p>
            <a:pPr marL="1905" indent="-344805">
              <a:buNone/>
            </a:pPr>
            <a:r>
              <a:rPr lang="en-US" altLang="x-none" sz="1350" noProof="1">
                <a:latin typeface="Consolas" panose="020B0609020204030204" pitchFamily="49" charset="0"/>
              </a:rPr>
              <a:t>&gt;&gt;&gt; import shutil</a:t>
            </a:r>
          </a:p>
          <a:p>
            <a:pPr marL="1905" indent="-344805">
              <a:buNone/>
            </a:pPr>
            <a:r>
              <a:rPr lang="en-US" altLang="x-none" sz="1350" noProof="1">
                <a:latin typeface="Consolas" panose="020B0609020204030204" pitchFamily="49" charset="0"/>
              </a:rPr>
              <a:t>&gt;&gt;&gt; shutil.copyfile('C:\\dir.txt', 'C:\\dir1.txt')</a:t>
            </a:r>
          </a:p>
          <a:p>
            <a:pPr marL="1905" indent="-344805">
              <a:buNone/>
            </a:pPr>
            <a:endParaRPr lang="en-US" altLang="x-none" sz="1350" noProof="1">
              <a:latin typeface="Consolas" panose="020B0609020204030204" pitchFamily="49" charset="0"/>
            </a:endParaRPr>
          </a:p>
          <a:p>
            <a:pPr marL="1905" indent="-344805">
              <a:buFont typeface="Wingdings" panose="05000000000000000000" charset="0"/>
              <a:buChar char="§"/>
            </a:pPr>
            <a:r>
              <a:rPr lang="en-US" altLang="x-none" sz="1800" noProof="1"/>
              <a:t>将C:\Python34\Dlls文件夹以及该文件夹中所有文件压缩至D:\a.zip文件</a:t>
            </a:r>
          </a:p>
          <a:p>
            <a:pPr marL="1905" indent="-344805">
              <a:buNone/>
            </a:pPr>
            <a:r>
              <a:rPr lang="en-US" altLang="x-none" sz="1350" noProof="1">
                <a:latin typeface="Consolas" panose="020B0609020204030204" pitchFamily="49" charset="0"/>
              </a:rPr>
              <a:t>&gt;&gt;&gt; shutil.make_archive('D:\\a', 'zip', 'C:\\Python34', 'Dlls')</a:t>
            </a:r>
          </a:p>
          <a:p>
            <a:pPr marL="1905" indent="-344805">
              <a:buNone/>
            </a:pPr>
            <a:endParaRPr lang="en-US" altLang="x-none" sz="1350" noProof="1">
              <a:latin typeface="Consolas" panose="020B0609020204030204" pitchFamily="49" charset="0"/>
            </a:endParaRPr>
          </a:p>
          <a:p>
            <a:pPr fontAlgn="base">
              <a:buFont typeface="Wingdings" panose="05000000000000000000" charset="0"/>
              <a:buChar char="§"/>
            </a:pPr>
            <a:r>
              <a:rPr lang="en-US" altLang="x-none" sz="1800" noProof="1"/>
              <a:t>将刚压缩得到的文件D:\a.zip解压缩至D:\a_unpack文件夹</a:t>
            </a:r>
          </a:p>
          <a:p>
            <a:pPr marL="1905" indent="-344805">
              <a:buNone/>
            </a:pPr>
            <a:r>
              <a:rPr lang="en-US" altLang="x-none" sz="1350" noProof="1">
                <a:latin typeface="Consolas" panose="020B0609020204030204" pitchFamily="49" charset="0"/>
              </a:rPr>
              <a:t>&gt;&gt;&gt; shutil.unpack_archive('D:\\a.zip', 'D:\\a_unpack')</a:t>
            </a:r>
          </a:p>
          <a:p>
            <a:pPr marL="1905" indent="-344805">
              <a:buNone/>
            </a:pPr>
            <a:endParaRPr lang="en-US" altLang="x-none" sz="1350" noProof="1">
              <a:latin typeface="Consolas" panose="020B0609020204030204" pitchFamily="49" charset="0"/>
            </a:endParaRPr>
          </a:p>
          <a:p>
            <a:pPr fontAlgn="base">
              <a:buFont typeface="Wingdings" panose="05000000000000000000" charset="0"/>
              <a:buChar char="§"/>
            </a:pPr>
            <a:r>
              <a:rPr lang="en-US" altLang="x-none" sz="1800" noProof="1"/>
              <a:t>删除刚刚解压缩得到的文件夹</a:t>
            </a:r>
          </a:p>
          <a:p>
            <a:pPr marL="1905" indent="-344805">
              <a:buNone/>
            </a:pPr>
            <a:r>
              <a:rPr lang="en-US" altLang="x-none" sz="1350" noProof="1">
                <a:latin typeface="Consolas" panose="020B0609020204030204" pitchFamily="49" charset="0"/>
              </a:rPr>
              <a:t>&gt;&gt;&gt; shutil.rmtree('D:\\a_unpack')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811646"/>
            <a:ext cx="1824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noProof="1" smtClean="0"/>
              <a:t> </a:t>
            </a:r>
            <a:r>
              <a:rPr lang="zh-CN" altLang="en-US" sz="2400" noProof="1">
                <a:sym typeface="+mn-ea"/>
              </a:rPr>
              <a:t>shutil</a:t>
            </a:r>
            <a:r>
              <a:rPr lang="zh-CN" altLang="en-US" sz="2400" noProof="1" smtClean="0"/>
              <a:t>模块</a:t>
            </a:r>
            <a:endParaRPr lang="en-US" altLang="zh-CN" sz="2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2363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760043" y="1576897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en-US" sz="1800" dirty="0"/>
              <a:t>os</a:t>
            </a:r>
            <a:r>
              <a:rPr lang="zh-CN" altLang="en-US" sz="1800" dirty="0"/>
              <a:t>模块常用的目录操作函数</a:t>
            </a:r>
          </a:p>
        </p:txBody>
      </p:sp>
      <p:graphicFrame>
        <p:nvGraphicFramePr>
          <p:cNvPr id="53252" name="内容占位符 53251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06563056"/>
              </p:ext>
            </p:extLst>
          </p:nvPr>
        </p:nvGraphicFramePr>
        <p:xfrm>
          <a:off x="683568" y="2368069"/>
          <a:ext cx="7409180" cy="2850545"/>
        </p:xfrm>
        <a:graphic>
          <a:graphicData uri="http://schemas.openxmlformats.org/drawingml/2006/table">
            <a:tbl>
              <a:tblPr/>
              <a:tblGrid>
                <a:gridCol w="28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8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65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350" b="1" dirty="0">
                          <a:effectLst/>
                          <a:latin typeface="宋体" panose="02010600030101010101" pitchFamily="2" charset="-122"/>
                        </a:rPr>
                        <a:t>函数名称</a:t>
                      </a:r>
                    </a:p>
                  </a:txBody>
                  <a:tcPr marL="68591" marR="68591" marT="34295" marB="342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350" b="1" dirty="0">
                          <a:effectLst/>
                          <a:latin typeface="宋体" panose="02010600030101010101" pitchFamily="2" charset="-122"/>
                        </a:rPr>
                        <a:t>使用说明</a:t>
                      </a:r>
                    </a:p>
                  </a:txBody>
                  <a:tcPr marL="68591" marR="68591" marT="34295" marB="3429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92075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zh-CN" sz="1350" b="0" i="0" u="none" kern="1200" baseline="0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mkdir</a:t>
                      </a:r>
                      <a:r>
                        <a:rPr lang="en-US" altLang="zh-CN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(path[, mode=0o777])</a:t>
                      </a:r>
                    </a:p>
                  </a:txBody>
                  <a:tcPr marL="27150" marR="0"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indent="92075" algn="l">
                        <a:buNone/>
                      </a:pPr>
                      <a:r>
                        <a:rPr lang="zh-CN" altLang="en-US" sz="1350" b="0" u="none" dirty="0">
                          <a:effectLst/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创建目录，要求上级目录必须存在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92075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zh-CN" sz="1350" b="0" i="0" u="none" kern="1200" baseline="0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makedirs</a:t>
                      </a:r>
                      <a:r>
                        <a:rPr lang="en-US" altLang="zh-CN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(path1/path2…, mode=511)</a:t>
                      </a:r>
                    </a:p>
                  </a:txBody>
                  <a:tcPr marL="27150" marR="0"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indent="92075" algn="l">
                        <a:buNone/>
                      </a:pPr>
                      <a:r>
                        <a:rPr lang="zh-CN" altLang="en-US" sz="1350" b="0" u="none" dirty="0">
                          <a:effectLst/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创建多级目录，会根据需要自动创建中间缺失的目录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3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x-none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rmdir(path)</a:t>
                      </a:r>
                    </a:p>
                  </a:txBody>
                  <a:tcPr marL="68591" marR="68591" marT="34295" marB="342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350" b="0" dirty="0">
                          <a:effectLst/>
                          <a:latin typeface="宋体" panose="02010600030101010101" pitchFamily="2" charset="-122"/>
                        </a:rPr>
                        <a:t>删除目录，要求该文件夹中不能有文件或子文件夹</a:t>
                      </a:r>
                    </a:p>
                  </a:txBody>
                  <a:tcPr marL="68591" marR="68591" marT="34295" marB="3429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x-none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removedirs(path1/path2…)</a:t>
                      </a:r>
                    </a:p>
                  </a:txBody>
                  <a:tcPr marL="68591" marR="68591" marT="34295" marB="342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350" b="0" dirty="0">
                          <a:effectLst/>
                          <a:latin typeface="宋体" panose="02010600030101010101" pitchFamily="2" charset="-122"/>
                        </a:rPr>
                        <a:t>删除多级目录</a:t>
                      </a:r>
                    </a:p>
                  </a:txBody>
                  <a:tcPr marL="68591" marR="68591" marT="34295" marB="3429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3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x-none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listdir(path)</a:t>
                      </a:r>
                    </a:p>
                  </a:txBody>
                  <a:tcPr marL="68591" marR="68591" marT="34295" marB="342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350" b="0" dirty="0">
                          <a:effectLst/>
                          <a:latin typeface="宋体" panose="02010600030101010101" pitchFamily="2" charset="-122"/>
                        </a:rPr>
                        <a:t>返回指定目录下所有文件信息</a:t>
                      </a:r>
                    </a:p>
                  </a:txBody>
                  <a:tcPr marL="68591" marR="68591" marT="34295" marB="3429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x-none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getcwd()</a:t>
                      </a:r>
                    </a:p>
                  </a:txBody>
                  <a:tcPr marL="68591" marR="68591" marT="34295" marB="342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350" b="0" dirty="0">
                          <a:effectLst/>
                          <a:latin typeface="宋体" panose="02010600030101010101" pitchFamily="2" charset="-122"/>
                        </a:rPr>
                        <a:t>返回当前工作目录</a:t>
                      </a:r>
                    </a:p>
                  </a:txBody>
                  <a:tcPr marL="68591" marR="68591" marT="34295" marB="3429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x-none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chdir(path)</a:t>
                      </a:r>
                    </a:p>
                  </a:txBody>
                  <a:tcPr marL="68591" marR="68591" marT="34295" marB="342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350" b="0" dirty="0">
                          <a:effectLst/>
                          <a:latin typeface="宋体" panose="02010600030101010101" pitchFamily="2" charset="-122"/>
                        </a:rPr>
                        <a:t>把</a:t>
                      </a:r>
                      <a:r>
                        <a:rPr lang="en-US" altLang="x-none" sz="1350" b="0" dirty="0">
                          <a:effectLst/>
                          <a:latin typeface="宋体" panose="02010600030101010101" pitchFamily="2" charset="-122"/>
                        </a:rPr>
                        <a:t>path</a:t>
                      </a:r>
                      <a:r>
                        <a:rPr lang="zh-CN" altLang="en-US" sz="1350" b="0" dirty="0">
                          <a:effectLst/>
                          <a:latin typeface="宋体" panose="02010600030101010101" pitchFamily="2" charset="-122"/>
                        </a:rPr>
                        <a:t>设为当前工作目录</a:t>
                      </a:r>
                    </a:p>
                  </a:txBody>
                  <a:tcPr marL="68591" marR="68591" marT="34295" marB="3429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6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lvl="0" indent="92075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Arial" panose="020B0604020202020204" pitchFamily="34" charset="0"/>
                        <a:buNone/>
                      </a:pPr>
                      <a:r>
                        <a:rPr lang="en-US" altLang="zh-CN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walk(top, </a:t>
                      </a:r>
                      <a:r>
                        <a:rPr lang="en-US" altLang="zh-CN" sz="1350" b="0" i="0" u="none" kern="1200" baseline="0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topdown</a:t>
                      </a:r>
                      <a:r>
                        <a:rPr lang="en-US" altLang="zh-CN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=True, </a:t>
                      </a:r>
                      <a:r>
                        <a:rPr lang="en-US" altLang="zh-CN" sz="1350" b="0" i="0" u="none" kern="1200" baseline="0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onerror</a:t>
                      </a:r>
                      <a:r>
                        <a:rPr lang="en-US" altLang="zh-CN" sz="1350" b="0" i="0" u="none" kern="1200" baseline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=None)</a:t>
                      </a:r>
                    </a:p>
                  </a:txBody>
                  <a:tcPr marL="27150" marR="0"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buChar char="–"/>
                        <a:defRPr sz="24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2pPr>
                      <a:lvl3pPr marL="1143000" lvl="2" indent="-228600" algn="l">
                        <a:buClr>
                          <a:schemeClr val="accent2"/>
                        </a:buClr>
                        <a:buSzPct val="90000"/>
                        <a:buBlip>
                          <a:blip r:embed="rId3"/>
                        </a:buBlip>
                        <a:defRPr sz="20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3pPr>
                      <a:lvl4pPr marL="1600200" lvl="3" indent="-228600" algn="l">
                        <a:buChar char="–"/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4pPr>
                      <a:lvl5pPr marL="2057400" lvl="4" indent="-228600" algn="l">
                        <a:buClr>
                          <a:schemeClr val="folHlink"/>
                        </a:buClr>
                        <a:buSzPct val="90000"/>
                        <a:buBlip>
                          <a:blip r:embed="rId4"/>
                        </a:buBlip>
                        <a:defRPr sz="1800" kern="12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</a:defRPr>
                      </a:lvl5pPr>
                    </a:lstStyle>
                    <a:p>
                      <a:pPr marL="0" indent="92075" algn="l">
                        <a:buNone/>
                      </a:pPr>
                      <a:r>
                        <a:rPr lang="zh-CN" altLang="en-US" sz="1350" b="0" u="none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遍历目录树，该方法返回一个元组，包括</a:t>
                      </a:r>
                      <a:r>
                        <a:rPr lang="en-US" altLang="zh-CN" sz="1350" b="0" u="none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350" b="0" u="none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个元素：所有路径名、所有目录列表与文件列表</a:t>
                      </a:r>
                      <a:endParaRPr lang="en-US" sz="1350" b="0" u="non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23528" y="811646"/>
            <a:ext cx="1976823" cy="654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 b="1" noProof="1" smtClean="0"/>
              <a:t> </a:t>
            </a:r>
            <a:r>
              <a:rPr lang="zh-CN" altLang="en-US" sz="2800" b="1" noProof="1" smtClean="0">
                <a:sym typeface="+mn-ea"/>
              </a:rPr>
              <a:t>目录操作</a:t>
            </a:r>
            <a:endParaRPr lang="en-US" altLang="zh-CN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8261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668" y="974745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基本数据结构 </a:t>
            </a:r>
            <a:r>
              <a:rPr lang="en-US" altLang="zh-CN" dirty="0" err="1" smtClean="0">
                <a:latin typeface="+mj-ea"/>
              </a:rPr>
              <a:t>ndarray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44912" y="1687443"/>
            <a:ext cx="4440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矩阵表示</a:t>
            </a:r>
            <a:r>
              <a:rPr lang="en-US" altLang="zh-CN" dirty="0">
                <a:latin typeface="+mj-ea"/>
                <a:ea typeface="+mj-ea"/>
              </a:rPr>
              <a:t>:</a:t>
            </a:r>
            <a:r>
              <a:rPr lang="zh-CN" altLang="en-US" dirty="0">
                <a:latin typeface="+mj-ea"/>
                <a:ea typeface="+mj-ea"/>
              </a:rPr>
              <a:t>使用</a:t>
            </a: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zh-CN" altLang="en-US" dirty="0">
                <a:latin typeface="+mj-ea"/>
                <a:ea typeface="+mj-ea"/>
              </a:rPr>
              <a:t>，易得到二维矩阵 </a:t>
            </a:r>
          </a:p>
        </p:txBody>
      </p:sp>
      <p:pic>
        <p:nvPicPr>
          <p:cNvPr id="3073" name="Picture 1" descr="age69image1810827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8" y="2160270"/>
            <a:ext cx="6083859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ge69image1810744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3483382"/>
            <a:ext cx="2231365" cy="19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51520" y="116632"/>
            <a:ext cx="4231148" cy="684042"/>
            <a:chOff x="670633" y="1326432"/>
            <a:chExt cx="4231148" cy="684042"/>
          </a:xfrm>
        </p:grpSpPr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6706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10" name="图片 9" descr="1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88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文本占位符 54274"/>
          <p:cNvSpPr>
            <a:spLocks noGrp="1"/>
          </p:cNvSpPr>
          <p:nvPr>
            <p:ph idx="1"/>
          </p:nvPr>
        </p:nvSpPr>
        <p:spPr>
          <a:xfrm>
            <a:off x="960653" y="1619378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import os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os.getcwd</a:t>
            </a:r>
            <a:r>
              <a:rPr lang="en-US" altLang="zh-CN" sz="1400" dirty="0">
                <a:latin typeface="Consolas" panose="020B0609020204030204" pitchFamily="49" charset="0"/>
              </a:rPr>
              <a:t>()                         #</a:t>
            </a:r>
            <a:r>
              <a:rPr lang="zh-CN" altLang="en-US" sz="1400" dirty="0">
                <a:latin typeface="Consolas" panose="020B0609020204030204" pitchFamily="49" charset="0"/>
              </a:rPr>
              <a:t>返回当前工作目录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'C:\\Python35'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os.mkdir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</a:rPr>
              <a:t>os.getcwd</a:t>
            </a:r>
            <a:r>
              <a:rPr lang="en-US" altLang="zh-CN" sz="1400" dirty="0">
                <a:latin typeface="Consolas" panose="020B0609020204030204" pitchFamily="49" charset="0"/>
              </a:rPr>
              <a:t>()+'\\temp')      #</a:t>
            </a:r>
            <a:r>
              <a:rPr lang="zh-CN" altLang="en-US" sz="1400" dirty="0">
                <a:latin typeface="Consolas" panose="020B0609020204030204" pitchFamily="49" charset="0"/>
              </a:rPr>
              <a:t>创建目录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os.chdir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</a:rPr>
              <a:t>os.getcwd</a:t>
            </a:r>
            <a:r>
              <a:rPr lang="en-US" altLang="zh-CN" sz="1400" dirty="0">
                <a:latin typeface="Consolas" panose="020B0609020204030204" pitchFamily="49" charset="0"/>
              </a:rPr>
              <a:t>()+'\\temp')      #</a:t>
            </a:r>
            <a:r>
              <a:rPr lang="zh-CN" altLang="en-US" sz="1400" dirty="0">
                <a:latin typeface="Consolas" panose="020B0609020204030204" pitchFamily="49" charset="0"/>
              </a:rPr>
              <a:t>改变当前工作目录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os.getcwd</a:t>
            </a:r>
            <a:r>
              <a:rPr lang="en-US" altLang="zh-CN" sz="1400" dirty="0">
                <a:latin typeface="Consolas" panose="020B0609020204030204" pitchFamily="49" charset="0"/>
              </a:rPr>
              <a:t>()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'C:\\Python35\\temp'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os.mkdir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</a:rPr>
              <a:t>os.getcwd</a:t>
            </a:r>
            <a:r>
              <a:rPr lang="en-US" altLang="zh-CN" sz="1400" dirty="0">
                <a:latin typeface="Consolas" panose="020B0609020204030204" pitchFamily="49" charset="0"/>
              </a:rPr>
              <a:t>()+'\\test')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os.listdir</a:t>
            </a:r>
            <a:r>
              <a:rPr lang="en-US" altLang="zh-CN" sz="1400" dirty="0">
                <a:latin typeface="Consolas" panose="020B0609020204030204" pitchFamily="49" charset="0"/>
              </a:rPr>
              <a:t>('.')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['test']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os.rmdir</a:t>
            </a:r>
            <a:r>
              <a:rPr lang="en-US" altLang="zh-CN" sz="1400" dirty="0">
                <a:latin typeface="Consolas" panose="020B0609020204030204" pitchFamily="49" charset="0"/>
              </a:rPr>
              <a:t>('test')                    #</a:t>
            </a:r>
            <a:r>
              <a:rPr lang="zh-CN" altLang="en-US" sz="1400" dirty="0">
                <a:latin typeface="Consolas" panose="020B0609020204030204" pitchFamily="49" charset="0"/>
              </a:rPr>
              <a:t>删除目录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&gt;&gt;&gt; </a:t>
            </a:r>
            <a:r>
              <a:rPr lang="en-US" altLang="zh-CN" sz="1400" dirty="0" err="1">
                <a:latin typeface="Consolas" panose="020B0609020204030204" pitchFamily="49" charset="0"/>
              </a:rPr>
              <a:t>os.listdir</a:t>
            </a:r>
            <a:r>
              <a:rPr lang="en-US" altLang="zh-CN" sz="1400" dirty="0">
                <a:latin typeface="Consolas" panose="020B0609020204030204" pitchFamily="49" charset="0"/>
              </a:rPr>
              <a:t>('.')</a:t>
            </a:r>
          </a:p>
          <a:p>
            <a:pPr marL="1905" indent="-344805">
              <a:spcBef>
                <a:spcPts val="600"/>
              </a:spcBef>
              <a:buSzPct val="9000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811646"/>
            <a:ext cx="270138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 b="1" noProof="1" smtClean="0"/>
              <a:t> </a:t>
            </a:r>
            <a:r>
              <a:rPr lang="zh-CN" altLang="en-US" sz="2800" b="1" noProof="1" smtClean="0">
                <a:sym typeface="+mn-ea"/>
              </a:rPr>
              <a:t>目录操作示例</a:t>
            </a:r>
            <a:endParaRPr lang="en-US" altLang="zh-CN" sz="28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-252536" y="116632"/>
            <a:ext cx="6983240" cy="648072"/>
            <a:chOff x="135673" y="5026748"/>
            <a:chExt cx="7337768" cy="66317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135673" y="5026748"/>
              <a:ext cx="7337768" cy="59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7.5 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文件级</a:t>
              </a:r>
              <a:r>
                <a:rPr lang="en-US" altLang="zh-CN" sz="3200" b="1" dirty="0" smtClean="0">
                  <a:latin typeface="Times New Roman" pitchFamily="18" charset="0"/>
                  <a:ea typeface="黑体" pitchFamily="49" charset="-122"/>
                </a:rPr>
                <a:t>/</a:t>
              </a:r>
              <a:r>
                <a:rPr lang="zh-CN" altLang="en-US" sz="3200" b="1" dirty="0" smtClean="0">
                  <a:latin typeface="Times New Roman" pitchFamily="18" charset="0"/>
                  <a:ea typeface="黑体" pitchFamily="49" charset="-122"/>
                </a:rPr>
                <a:t>目录操作</a:t>
              </a:r>
              <a:endParaRPr lang="zh-CN" altLang="en-US" sz="32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71554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文本占位符 61442"/>
          <p:cNvSpPr>
            <a:spLocks noGrp="1"/>
          </p:cNvSpPr>
          <p:nvPr>
            <p:ph idx="1"/>
          </p:nvPr>
        </p:nvSpPr>
        <p:spPr>
          <a:xfrm>
            <a:off x="519507" y="1052736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例：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计算文本文件中最长行的长度。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endParaRPr lang="zh-CN" altLang="en-US" sz="1350" dirty="0"/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1289888" y="1772816"/>
            <a:ext cx="7314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/>
              <a:t>方法一：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with </a:t>
            </a:r>
            <a:r>
              <a:rPr lang="zh-CN" altLang="en-US" dirty="0">
                <a:latin typeface="Consolas" panose="020B0609020204030204" pitchFamily="49" charset="0"/>
              </a:rPr>
              <a:t>open('d:\\test.txt','r') </a:t>
            </a:r>
            <a:r>
              <a:rPr lang="en-US" altLang="zh-CN" dirty="0">
                <a:latin typeface="Consolas" panose="020B0609020204030204" pitchFamily="49" charset="0"/>
              </a:rPr>
              <a:t>as f: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allLineLens = [len(line.strip()) for line in f]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print(m</a:t>
            </a:r>
            <a:r>
              <a:rPr lang="zh-CN" altLang="en-US" dirty="0">
                <a:latin typeface="Consolas" panose="020B0609020204030204" pitchFamily="49" charset="0"/>
              </a:rPr>
              <a:t>ax(allLineLens)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5706" y="3693225"/>
            <a:ext cx="6624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/>
              <a:t>方法二：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with</a:t>
            </a:r>
            <a:r>
              <a:rPr lang="zh-CN" altLang="en-US" dirty="0">
                <a:latin typeface="Consolas" panose="020B0609020204030204" pitchFamily="49" charset="0"/>
              </a:rPr>
              <a:t> open('d:\\test.txt','r') </a:t>
            </a:r>
            <a:r>
              <a:rPr lang="en-US" altLang="zh-CN" dirty="0">
                <a:latin typeface="Consolas" panose="020B0609020204030204" pitchFamily="49" charset="0"/>
              </a:rPr>
              <a:t>as f: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print(</a:t>
            </a:r>
            <a:r>
              <a:rPr lang="zh-CN" altLang="en-US" dirty="0">
                <a:latin typeface="Consolas" panose="020B0609020204030204" pitchFamily="49" charset="0"/>
              </a:rPr>
              <a:t>max(len(line.strip()) for line in f)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3009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文本占位符 65538"/>
          <p:cNvSpPr>
            <a:spLocks noGrp="1"/>
          </p:cNvSpPr>
          <p:nvPr>
            <p:ph idx="1"/>
          </p:nvPr>
        </p:nvSpPr>
        <p:spPr>
          <a:xfrm>
            <a:off x="761167" y="1124744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:  </a:t>
            </a:r>
            <a:r>
              <a:rPr lang="zh-CN" altLang="en-US" sz="2400" dirty="0"/>
              <a:t>判断一个文件是否为</a:t>
            </a:r>
            <a:r>
              <a:rPr lang="en-US" altLang="zh-CN" sz="2400" dirty="0"/>
              <a:t>GIF</a:t>
            </a:r>
            <a:r>
              <a:rPr lang="zh-CN" altLang="en-US" sz="2400" dirty="0"/>
              <a:t>图像文件。</a:t>
            </a:r>
          </a:p>
          <a:p>
            <a:pPr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sz="1350" dirty="0">
              <a:latin typeface="Consolas" panose="020B06090202040302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1907704" y="1844824"/>
            <a:ext cx="6174432" cy="306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&gt;&gt;&gt;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is_gif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fname</a:t>
            </a:r>
            <a:r>
              <a:rPr lang="en-US" altLang="zh-CN" dirty="0"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with open(</a:t>
            </a:r>
            <a:r>
              <a:rPr lang="en-US" altLang="zh-CN" dirty="0" err="1">
                <a:latin typeface="Consolas" panose="020B0609020204030204" pitchFamily="49" charset="0"/>
              </a:rPr>
              <a:t>fname</a:t>
            </a:r>
            <a:r>
              <a:rPr lang="en-US" altLang="zh-CN" dirty="0">
                <a:latin typeface="Consolas" panose="020B0609020204030204" pitchFamily="49" charset="0"/>
              </a:rPr>
              <a:t>, '</a:t>
            </a:r>
            <a:r>
              <a:rPr lang="en-US" altLang="zh-CN" dirty="0" err="1">
                <a:latin typeface="Consolas" panose="020B0609020204030204" pitchFamily="49" charset="0"/>
              </a:rPr>
              <a:t>rb</a:t>
            </a:r>
            <a:r>
              <a:rPr lang="en-US" altLang="zh-CN" dirty="0">
                <a:latin typeface="Consolas" panose="020B0609020204030204" pitchFamily="49" charset="0"/>
              </a:rPr>
              <a:t>') as </a:t>
            </a:r>
            <a:r>
              <a:rPr lang="en-US" altLang="zh-CN" dirty="0" err="1">
                <a:latin typeface="Consolas" panose="020B0609020204030204" pitchFamily="49" charset="0"/>
              </a:rPr>
              <a:t>fp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first4 = </a:t>
            </a:r>
            <a:r>
              <a:rPr lang="en-US" altLang="zh-CN" dirty="0" err="1">
                <a:latin typeface="Consolas" panose="020B0609020204030204" pitchFamily="49" charset="0"/>
              </a:rPr>
              <a:t>fp.read</a:t>
            </a:r>
            <a:r>
              <a:rPr lang="en-US" altLang="zh-CN" dirty="0">
                <a:latin typeface="Consolas" panose="020B0609020204030204" pitchFamily="49" charset="0"/>
              </a:rPr>
              <a:t>(4)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return first4 == b'GIF8'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&gt;&gt;&gt; </a:t>
            </a:r>
            <a:r>
              <a:rPr lang="en-US" altLang="zh-CN" dirty="0" err="1">
                <a:latin typeface="Consolas" panose="020B0609020204030204" pitchFamily="49" charset="0"/>
              </a:rPr>
              <a:t>is_gif</a:t>
            </a:r>
            <a:r>
              <a:rPr lang="en-US" altLang="zh-CN" dirty="0">
                <a:latin typeface="Consolas" panose="020B0609020204030204" pitchFamily="49" charset="0"/>
              </a:rPr>
              <a:t>('a.gif')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&gt;&gt;&gt; </a:t>
            </a:r>
            <a:r>
              <a:rPr lang="en-US" altLang="zh-CN" dirty="0" err="1">
                <a:latin typeface="Consolas" panose="020B0609020204030204" pitchFamily="49" charset="0"/>
              </a:rPr>
              <a:t>is_gif</a:t>
            </a:r>
            <a:r>
              <a:rPr lang="en-US" altLang="zh-CN" dirty="0">
                <a:latin typeface="Consolas" panose="020B0609020204030204" pitchFamily="49" charset="0"/>
              </a:rPr>
              <a:t>('a.png')</a:t>
            </a:r>
          </a:p>
          <a:p>
            <a:pPr>
              <a:lnSpc>
                <a:spcPct val="12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49321058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文本占位符 66562"/>
          <p:cNvSpPr>
            <a:spLocks noGrp="1"/>
          </p:cNvSpPr>
          <p:nvPr>
            <p:ph idx="1"/>
          </p:nvPr>
        </p:nvSpPr>
        <p:spPr>
          <a:xfrm>
            <a:off x="683568" y="1052736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</a:pPr>
            <a:r>
              <a:rPr lang="zh-CN" altLang="en-US" sz="2400" b="1" dirty="0" smtClean="0"/>
              <a:t>例：</a:t>
            </a:r>
            <a:r>
              <a:rPr lang="en-US" altLang="zh-CN" sz="2400" b="1" dirty="0" smtClean="0"/>
              <a:t> </a:t>
            </a:r>
            <a:r>
              <a:rPr lang="zh-CN" altLang="en-US" sz="2400" b="1" dirty="0"/>
              <a:t>比较两个文本文件内容是否相同。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endParaRPr lang="en-US" altLang="zh-CN" sz="1350" dirty="0"/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791072" y="1700808"/>
            <a:ext cx="8352928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difflib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A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dirty="0">
                <a:latin typeface="Consolas" panose="020B0609020204030204" pitchFamily="49" charset="0"/>
              </a:rPr>
              <a:t>('c:\\</a:t>
            </a:r>
            <a:r>
              <a:rPr lang="en-US" altLang="zh-CN" dirty="0" err="1">
                <a:latin typeface="Consolas" panose="020B0609020204030204" pitchFamily="49" charset="0"/>
              </a:rPr>
              <a:t>dir.txt','r</a:t>
            </a:r>
            <a:r>
              <a:rPr lang="en-US" altLang="zh-CN" dirty="0">
                <a:latin typeface="Consolas" panose="020B0609020204030204" pitchFamily="49" charset="0"/>
              </a:rPr>
              <a:t>')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B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dirty="0">
                <a:latin typeface="Consolas" panose="020B0609020204030204" pitchFamily="49" charset="0"/>
              </a:rPr>
              <a:t>('c:\\dir1.txt','r')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 err="1">
                <a:latin typeface="Consolas" panose="020B0609020204030204" pitchFamily="49" charset="0"/>
              </a:rPr>
              <a:t>contentA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A.read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 err="1">
                <a:latin typeface="Consolas" panose="020B0609020204030204" pitchFamily="49" charset="0"/>
              </a:rPr>
              <a:t>contentB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B.read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s = </a:t>
            </a:r>
            <a:r>
              <a:rPr lang="en-US" altLang="zh-CN" dirty="0" err="1">
                <a:latin typeface="Consolas" panose="020B0609020204030204" pitchFamily="49" charset="0"/>
              </a:rPr>
              <a:t>difflib.SequenceMatcher</a:t>
            </a:r>
            <a:r>
              <a:rPr lang="en-US" altLang="zh-CN" dirty="0">
                <a:latin typeface="Consolas" panose="020B0609020204030204" pitchFamily="49" charset="0"/>
              </a:rPr>
              <a:t>(lambda x:x=="",contentA,contentB)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result = </a:t>
            </a:r>
            <a:r>
              <a:rPr lang="en-US" altLang="zh-CN" dirty="0" err="1">
                <a:latin typeface="Consolas" panose="020B0609020204030204" pitchFamily="49" charset="0"/>
              </a:rPr>
              <a:t>s.get_opcodes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for tag,i1,i2,j1,j2 in result: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print("%s </a:t>
            </a:r>
            <a:r>
              <a:rPr lang="en-US" altLang="zh-CN" dirty="0" err="1">
                <a:latin typeface="Consolas" panose="020B0609020204030204" pitchFamily="49" charset="0"/>
              </a:rPr>
              <a:t>contentA</a:t>
            </a:r>
            <a:r>
              <a:rPr lang="en-US" altLang="zh-CN" dirty="0">
                <a:latin typeface="Consolas" panose="020B0609020204030204" pitchFamily="49" charset="0"/>
              </a:rPr>
              <a:t>[%d:%d]=%s </a:t>
            </a:r>
            <a:r>
              <a:rPr lang="en-US" altLang="zh-CN" dirty="0" err="1">
                <a:latin typeface="Consolas" panose="020B0609020204030204" pitchFamily="49" charset="0"/>
              </a:rPr>
              <a:t>contentB</a:t>
            </a:r>
            <a:r>
              <a:rPr lang="en-US" altLang="zh-CN" dirty="0">
                <a:latin typeface="Consolas" panose="020B0609020204030204" pitchFamily="49" charset="0"/>
              </a:rPr>
              <a:t>[%d:%d]=%s"%\</a:t>
            </a:r>
          </a:p>
          <a:p>
            <a:pPr>
              <a:lnSpc>
                <a:spcPct val="9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  (tag,i1,i2, </a:t>
            </a:r>
            <a:r>
              <a:rPr lang="en-US" altLang="zh-CN" dirty="0" err="1">
                <a:latin typeface="Consolas" panose="020B0609020204030204" pitchFamily="49" charset="0"/>
              </a:rPr>
              <a:t>contentA</a:t>
            </a:r>
            <a:r>
              <a:rPr lang="en-US" altLang="zh-CN" dirty="0">
                <a:latin typeface="Consolas" panose="020B0609020204030204" pitchFamily="49" charset="0"/>
              </a:rPr>
              <a:t> [i1:i2],j1,j2, </a:t>
            </a:r>
            <a:r>
              <a:rPr lang="en-US" altLang="zh-CN" dirty="0" err="1">
                <a:latin typeface="Consolas" panose="020B0609020204030204" pitchFamily="49" charset="0"/>
              </a:rPr>
              <a:t>contentB</a:t>
            </a:r>
            <a:r>
              <a:rPr lang="en-US" altLang="zh-CN" dirty="0">
                <a:latin typeface="Consolas" panose="020B0609020204030204" pitchFamily="49" charset="0"/>
              </a:rPr>
              <a:t>[j1:j2]))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7984" y="1628800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Helvetica Neue"/>
              </a:rPr>
              <a:t>#python</a:t>
            </a:r>
            <a:r>
              <a:rPr lang="zh-CN" altLang="en-US" dirty="0">
                <a:solidFill>
                  <a:srgbClr val="0000FF"/>
                </a:solidFill>
                <a:latin typeface="Helvetica Neue"/>
              </a:rPr>
              <a:t>的标准库模块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7971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文本占位符 67586"/>
          <p:cNvSpPr>
            <a:spLocks noGrp="1"/>
          </p:cNvSpPr>
          <p:nvPr>
            <p:ph idx="1"/>
          </p:nvPr>
        </p:nvSpPr>
        <p:spPr>
          <a:xfrm>
            <a:off x="611560" y="1052736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</a:pPr>
            <a:r>
              <a:rPr lang="zh-CN" altLang="en-US" sz="2400" b="1" dirty="0" smtClean="0"/>
              <a:t>例：使用</a:t>
            </a:r>
            <a:r>
              <a:rPr lang="zh-CN" altLang="en-US" sz="2400" b="1" dirty="0"/>
              <a:t>xlwt写入Excel文件。</a:t>
            </a:r>
          </a:p>
          <a:p>
            <a:pPr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zh-CN" altLang="en-US" sz="1350" dirty="0">
              <a:latin typeface="Consolas" panose="020B06090202040302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1208312" y="1484784"/>
            <a:ext cx="6855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-apple-system"/>
              </a:rPr>
              <a:t>x</a:t>
            </a:r>
            <a:r>
              <a:rPr lang="en-US" altLang="zh-CN" dirty="0" err="1" smtClean="0">
                <a:solidFill>
                  <a:srgbClr val="FF0000"/>
                </a:solidFill>
                <a:latin typeface="-apple-system"/>
              </a:rPr>
              <a:t>lwt</a:t>
            </a:r>
            <a:r>
              <a:rPr lang="en-US" altLang="zh-CN" dirty="0" smtClean="0">
                <a:solidFill>
                  <a:srgbClr val="FF0000"/>
                </a:solidFill>
                <a:latin typeface="-apple-system"/>
              </a:rPr>
              <a:t>: Python 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用来在 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Excel 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写入数据和格式化数据的工具包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08312" y="2204864"/>
            <a:ext cx="76328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90000"/>
            </a:pP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zh-CN" altLang="en-US" dirty="0">
                <a:latin typeface="Consolas" panose="020B0609020204030204" pitchFamily="49" charset="0"/>
              </a:rPr>
              <a:t> xlwt 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zh-CN" altLang="en-US" dirty="0">
                <a:latin typeface="Consolas" panose="020B0609020204030204" pitchFamily="49" charset="0"/>
              </a:rPr>
              <a:t> *</a:t>
            </a:r>
          </a:p>
          <a:p>
            <a:pPr>
              <a:buSzPct val="90000"/>
            </a:pPr>
            <a:endParaRPr lang="zh-CN" altLang="en-US" dirty="0">
              <a:latin typeface="Consolas" panose="020B0609020204030204" pitchFamily="49" charset="0"/>
            </a:endParaRP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book = Workbook()                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新建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workbook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sheet1 = book.add_sheet("First") 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新建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worksheet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al=Alignment()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al.horz=Alignment.HORZ_CENTER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al.vert=Alignment.VERT_CENTER    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对齐方式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borders=Borders()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borders.bottom=Borders.THICK     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边框样式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style=XFStyle()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style.alignment=al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style.borders=borders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row0=sheet1.row(0)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row0.write(0,'test',style=style) 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写入单元格</a:t>
            </a:r>
          </a:p>
          <a:p>
            <a:pPr>
              <a:buSzPct val="90000"/>
            </a:pPr>
            <a:r>
              <a:rPr lang="zh-CN" altLang="en-US" dirty="0">
                <a:latin typeface="Consolas" panose="020B0609020204030204" pitchFamily="49" charset="0"/>
              </a:rPr>
              <a:t>book.save(r'd:\test.xls')        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保存文件</a:t>
            </a:r>
          </a:p>
        </p:txBody>
      </p:sp>
    </p:spTree>
    <p:extLst>
      <p:ext uri="{BB962C8B-B14F-4D97-AF65-F5344CB8AC3E}">
        <p14:creationId xmlns:p14="http://schemas.microsoft.com/office/powerpoint/2010/main" val="94883360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文本占位符 68610"/>
          <p:cNvSpPr>
            <a:spLocks noGrp="1"/>
          </p:cNvSpPr>
          <p:nvPr>
            <p:ph idx="1"/>
          </p:nvPr>
        </p:nvSpPr>
        <p:spPr>
          <a:xfrm>
            <a:off x="539552" y="980728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</a:pPr>
            <a:r>
              <a:rPr lang="zh-CN" altLang="en-US" sz="2400" b="1" dirty="0" smtClean="0"/>
              <a:t>例：使用</a:t>
            </a:r>
            <a:r>
              <a:rPr lang="zh-CN" altLang="en-US" sz="2400" b="1" dirty="0"/>
              <a:t>xlrd读取Excel文件。</a:t>
            </a:r>
          </a:p>
          <a:p>
            <a:pPr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5696" y="1484784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&gt;&gt;&gt; import xlrd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&gt;&gt;&gt; book = xlrd.open_workbook(r'd:\test.xls')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&gt;&gt;&gt; sheet1 = book.sheet_by_name('First')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&gt;&gt;&gt; row0 = sheet1.row(0)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&gt;&gt;&gt; print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latin typeface="Consolas" panose="020B0609020204030204" pitchFamily="49" charset="0"/>
              </a:rPr>
              <a:t>row0[0]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text:u'test'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&gt;&gt;&gt; print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latin typeface="Consolas" panose="020B0609020204030204" pitchFamily="49" charset="0"/>
              </a:rPr>
              <a:t>row0[0].value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test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7" name="组合 6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12603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noProof="1"/>
              <a:t>例：使用扩展库openpyxl读写Excel 2007及更高版本的Excel文件</a:t>
            </a:r>
            <a:r>
              <a:rPr lang="zh-CN" altLang="en-US" sz="1800" noProof="1"/>
              <a:t>。</a:t>
            </a:r>
          </a:p>
          <a:p>
            <a:pPr marL="0" indent="0">
              <a:buNone/>
            </a:pPr>
            <a:endParaRPr lang="zh-CN" altLang="en-US" sz="1500" noProof="1"/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import openpyxl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from openpyxl import Workbook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fn = r'f:\test.xlsx'                     #文件名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wb = Workbook()                          #创建工作簿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ws = wb.create_sheet(title='你好，世界')  #创建工作表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ws['A1'] = '这是第一个单元格'              #单元格赋值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ws['B1'] = 3.1415926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wb.save(fn)                               #保存Excel文件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5" name="组合 4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36170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内容占位符 2"/>
          <p:cNvSpPr>
            <a:spLocks noGrp="1"/>
          </p:cNvSpPr>
          <p:nvPr>
            <p:ph idx="1"/>
          </p:nvPr>
        </p:nvSpPr>
        <p:spPr>
          <a:xfrm>
            <a:off x="947961" y="1340768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wb = openpyxl.load_workbook(fn)      </a:t>
            </a:r>
            <a:r>
              <a:rPr lang="en-US" altLang="zh-CN" sz="1350" dirty="0">
                <a:latin typeface="Consolas" panose="020B0609020204030204" pitchFamily="49" charset="0"/>
              </a:rPr>
              <a:t>#</a:t>
            </a:r>
            <a:r>
              <a:rPr lang="zh-CN" altLang="en-US" sz="1350" dirty="0">
                <a:latin typeface="Consolas" panose="020B0609020204030204" pitchFamily="49" charset="0"/>
              </a:rPr>
              <a:t>打开已有的Excel文件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ws = wb.worksheets[1]                #打开指定索引的工作表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print(ws['A1'].value)                #读取并输出指定单元格的值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ws.append([1,2,3,4,5])               #添加一行数据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ws.merge_cells('F2:F3')              #合并单元格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ws['F2'] = "=sum(A2:E2)"             #写入公式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for r in range(10,15):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    for c in range(3,8):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        ws.cell(row=r, column=c, value=r*c) #写入单元格数据</a:t>
            </a:r>
          </a:p>
          <a:p>
            <a:pPr marL="0" indent="0">
              <a:buSzPct val="90000"/>
              <a:buNone/>
            </a:pPr>
            <a:r>
              <a:rPr lang="zh-CN" altLang="en-US" sz="1350" dirty="0">
                <a:latin typeface="Consolas" panose="020B0609020204030204" pitchFamily="49" charset="0"/>
              </a:rPr>
              <a:t>wb.save(fn)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74042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文本占位符 70658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678451"/>
          </a:xfrm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例：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检查</a:t>
            </a:r>
            <a:r>
              <a:rPr lang="en-US" altLang="zh-CN" sz="2000" dirty="0"/>
              <a:t>word</a:t>
            </a:r>
            <a:r>
              <a:rPr lang="zh-CN" altLang="en-US" sz="2000" dirty="0"/>
              <a:t>文档的连续重复字，例如“用户的的资料”或“需要需要用户输入”之类的情况。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14400" y="184482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v"/>
            </a:pPr>
            <a:r>
              <a:rPr lang="zh-CN" altLang="en-US" sz="1800" noProof="1" smtClean="0">
                <a:latin typeface="+mn-ea"/>
              </a:rPr>
              <a:t>使用</a:t>
            </a:r>
            <a:r>
              <a:rPr lang="en-US" altLang="zh-CN" sz="1800" noProof="1" smtClean="0">
                <a:latin typeface="+mn-ea"/>
              </a:rPr>
              <a:t>python-docx</a:t>
            </a:r>
            <a:r>
              <a:rPr lang="zh-CN" altLang="en-US" sz="1800" noProof="1" smtClean="0">
                <a:latin typeface="+mn-ea"/>
              </a:rPr>
              <a:t>扩展库。</a:t>
            </a:r>
          </a:p>
          <a:p>
            <a:pPr marL="0" indent="0">
              <a:buFont typeface="Arial" charset="0"/>
              <a:buNone/>
            </a:pPr>
            <a:endParaRPr lang="zh-CN" altLang="en-US" sz="1350" noProof="1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from docx import Document</a:t>
            </a:r>
          </a:p>
          <a:p>
            <a:pPr marL="0" indent="0">
              <a:buFont typeface="Arial" charset="0"/>
              <a:buNone/>
            </a:pPr>
            <a:endParaRPr lang="en-US" sz="1350" noProof="1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doc = Document('《Python</a:t>
            </a:r>
            <a:r>
              <a:rPr lang="zh-CN" altLang="en-US" sz="1350" noProof="1" smtClean="0">
                <a:latin typeface="Consolas" panose="020B0609020204030204" pitchFamily="49" charset="0"/>
              </a:rPr>
              <a:t>程序设计开发宝典</a:t>
            </a:r>
            <a:r>
              <a:rPr lang="en-US" sz="1350" noProof="1" smtClean="0">
                <a:latin typeface="Consolas" panose="020B0609020204030204" pitchFamily="49" charset="0"/>
              </a:rPr>
              <a:t>》.docx')</a:t>
            </a:r>
          </a:p>
          <a:p>
            <a:pPr marL="0" indent="0">
              <a:buFont typeface="Arial" charset="0"/>
              <a:buNone/>
            </a:pPr>
            <a:endParaRPr lang="en-US" sz="1350" noProof="1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contents = ''.join((p.text for p in doc.paragraphs))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words = []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for index, ch in enumerate(contents[:-2]):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    if ch==contents[index+1] or ch==contents[index+2]: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        word = contents[index:index+3]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        if word not in words: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            words.append(word)</a:t>
            </a:r>
          </a:p>
          <a:p>
            <a:pPr marL="0" indent="0">
              <a:buFont typeface="Arial" charset="0"/>
              <a:buNone/>
            </a:pPr>
            <a:r>
              <a:rPr lang="en-US" sz="1350" noProof="1" smtClean="0">
                <a:latin typeface="Consolas" panose="020B0609020204030204" pitchFamily="49" charset="0"/>
              </a:rPr>
              <a:t>            print(word)</a:t>
            </a:r>
            <a:endParaRPr lang="en-US" sz="1350" noProof="1">
              <a:latin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7" name="组合 6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25962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438" y="1052736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charset="0"/>
              <a:buChar char=""/>
            </a:pPr>
            <a:r>
              <a:rPr lang="zh-CN" altLang="en-US" sz="2400" b="1" noProof="1"/>
              <a:t>使用正则表达式。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import re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from docx import Document</a:t>
            </a:r>
          </a:p>
          <a:p>
            <a:pPr marL="0" indent="0">
              <a:buNone/>
            </a:pPr>
            <a:endParaRPr lang="zh-CN" altLang="en-US" sz="1350" noProof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doc = Document('《Python程序设计开发宝典》董付国著.docx')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text = ''.join((p.text for p in doc.paragraphs))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result = re.findall(r'(([\u4e00-\u9fa5。、！：；，]).?\2)', text)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for word in result: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</a:rPr>
              <a:t>    print(word[0])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43959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158" y="1133199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基本数据结构 </a:t>
            </a:r>
            <a:r>
              <a:rPr lang="en-US" altLang="zh-CN" dirty="0" err="1">
                <a:latin typeface="+mj-ea"/>
              </a:rPr>
              <a:t>ndarray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8607" y="1676862"/>
            <a:ext cx="7803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作为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对象里的数据有时并不是所需要的，那么可以使用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对象的</a:t>
            </a:r>
            <a:r>
              <a:rPr lang="en-US" altLang="zh-CN" dirty="0" err="1">
                <a:latin typeface="+mj-ea"/>
                <a:ea typeface="+mj-ea"/>
              </a:rPr>
              <a:t>astype</a:t>
            </a:r>
            <a:r>
              <a:rPr lang="en-US" altLang="zh-CN" dirty="0">
                <a:latin typeface="+mj-ea"/>
                <a:ea typeface="+mj-ea"/>
              </a:rPr>
              <a:t>() </a:t>
            </a:r>
            <a:r>
              <a:rPr lang="zh-CN" altLang="en-US" dirty="0">
                <a:latin typeface="+mj-ea"/>
                <a:ea typeface="+mj-ea"/>
              </a:rPr>
              <a:t>方法转为指定的数据类型 </a:t>
            </a:r>
          </a:p>
        </p:txBody>
      </p:sp>
      <p:pic>
        <p:nvPicPr>
          <p:cNvPr id="4097" name="Picture 1" descr="age70image1832604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" y="2520315"/>
            <a:ext cx="7220003" cy="22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1520" y="116632"/>
            <a:ext cx="4231148" cy="684042"/>
            <a:chOff x="670633" y="1326432"/>
            <a:chExt cx="4231148" cy="684042"/>
          </a:xfrm>
        </p:grpSpPr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6706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9" name="图片 8" descr="1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2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097" y="980728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 smtClean="0"/>
              <a:t>例：</a:t>
            </a:r>
            <a:r>
              <a:rPr lang="en-US" altLang="zh-CN" sz="1800" noProof="1" smtClean="0"/>
              <a:t> </a:t>
            </a:r>
            <a:r>
              <a:rPr lang="zh-CN" altLang="en-US" sz="1800" noProof="1"/>
              <a:t>编写程序，统计指定文件夹大小以及文件和子文件夹数量。</a:t>
            </a:r>
          </a:p>
          <a:p>
            <a:pPr marL="0" indent="0">
              <a:buNone/>
            </a:pPr>
            <a:endParaRPr lang="zh-CN" altLang="en-US" sz="1500" noProof="1"/>
          </a:p>
          <a:p>
            <a:pPr marL="0" indent="0">
              <a:buNone/>
            </a:pPr>
            <a:r>
              <a:rPr lang="zh-CN" altLang="en-US" sz="1350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 os</a:t>
            </a:r>
          </a:p>
          <a:p>
            <a:pPr marL="0" indent="0">
              <a:buNone/>
            </a:pPr>
            <a:endParaRPr lang="zh-CN" altLang="en-US" sz="135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totalSize = 0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fileNum = 0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pitchFamily="49" charset="0"/>
                <a:cs typeface="Consolas" panose="020B0609020204030204" pitchFamily="49" charset="0"/>
              </a:rPr>
              <a:t>dirNum = 0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6" name="组合 5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347864" y="141277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zh-CN" altLang="en-US" sz="1350" dirty="0" smtClean="0">
                <a:latin typeface="Consolas" panose="020B0609020204030204" pitchFamily="49" charset="0"/>
              </a:rPr>
              <a:t> visitDir(path):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global totalSize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global fileNum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global dirNum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for lists in os.listdir(path):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sub_path = os.path.join(path, lists)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if os.path.isfile(sub_path):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    fileNum = fileNum+1         #统计文件数量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    totalSize = totalSize+os.path.getsize(sub_path)</a:t>
            </a:r>
            <a:endParaRPr lang="en-US" altLang="zh-CN" sz="1350" dirty="0" smtClean="0">
              <a:latin typeface="Consolas" panose="020B0609020204030204" pitchFamily="49" charset="0"/>
            </a:endParaRPr>
          </a:p>
          <a:p>
            <a:pPr marL="0" indent="0">
              <a:buSzPct val="90000"/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pitchFamily="49" charset="0"/>
              </a:rPr>
              <a:t>                                        </a:t>
            </a:r>
            <a:r>
              <a:rPr lang="zh-CN" altLang="en-US" sz="1350" dirty="0" smtClean="0">
                <a:latin typeface="Consolas" panose="020B0609020204030204" pitchFamily="49" charset="0"/>
              </a:rPr>
              <a:t>#文件总大小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elif os.path.isdir(sub_path):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    dirNum = dirNum+1           #统计文件夹数量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    visitDir(sub_path)          #递归遍历子文件夹</a:t>
            </a:r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406106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Pct val="90000"/>
              <a:buNone/>
            </a:pPr>
            <a:r>
              <a:rPr lang="zh-CN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zh-CN" altLang="en-US" sz="1400" dirty="0">
                <a:latin typeface="Consolas" panose="020B0609020204030204" pitchFamily="49" charset="0"/>
              </a:rPr>
              <a:t> sizeConvert(size):                      #单位换算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K, M, G = 1024, 1024**2, 1024**3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if size &gt;= G: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    return str(size/G)+'G Bytes'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elif size &gt;= M: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    return str(size/M)+'M Bytes'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elif size &gt;= K: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    return str(size/K)+'K Bytes'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else:</a:t>
            </a:r>
          </a:p>
          <a:p>
            <a:pPr marL="0" indent="0">
              <a:buSzPct val="90000"/>
              <a:buNone/>
            </a:pPr>
            <a:r>
              <a:rPr lang="zh-CN" altLang="en-US" sz="1400" dirty="0">
                <a:latin typeface="Consolas" panose="020B0609020204030204" pitchFamily="49" charset="0"/>
              </a:rPr>
              <a:t>        return str(size)+'Bytes'</a:t>
            </a:r>
          </a:p>
        </p:txBody>
      </p:sp>
    </p:spTree>
    <p:extLst>
      <p:ext uri="{BB962C8B-B14F-4D97-AF65-F5344CB8AC3E}">
        <p14:creationId xmlns:p14="http://schemas.microsoft.com/office/powerpoint/2010/main" val="195347149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39552" y="1124744"/>
            <a:ext cx="7546340" cy="33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zh-CN" altLang="en-US" sz="1350" dirty="0" smtClean="0">
                <a:latin typeface="Consolas" panose="020B0609020204030204" pitchFamily="49" charset="0"/>
              </a:rPr>
              <a:t> main(path):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if not os.path.isdir(path):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print('Error:"', path,</a:t>
            </a:r>
            <a:endParaRPr lang="en-US" altLang="zh-CN" sz="1350" dirty="0" smtClean="0">
              <a:latin typeface="Consolas" panose="020B0609020204030204" pitchFamily="49" charset="0"/>
            </a:endParaRPr>
          </a:p>
          <a:p>
            <a:pPr marL="0" indent="0">
              <a:buSzPct val="90000"/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pitchFamily="49" charset="0"/>
              </a:rPr>
              <a:t>             </a:t>
            </a:r>
            <a:r>
              <a:rPr lang="zh-CN" altLang="en-US" sz="1350" dirty="0" smtClean="0">
                <a:latin typeface="Consolas" panose="020B0609020204030204" pitchFamily="49" charset="0"/>
              </a:rPr>
              <a:t> '" is not a directory or does not exist.')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visitDir(path)</a:t>
            </a:r>
          </a:p>
          <a:p>
            <a:pPr marL="0" indent="0">
              <a:buSzPct val="90000"/>
              <a:buFont typeface="Arial" charset="0"/>
              <a:buNone/>
            </a:pPr>
            <a:endParaRPr lang="zh-CN" altLang="en-US" sz="1350" dirty="0" smtClean="0">
              <a:latin typeface="Consolas" panose="020B0609020204030204" pitchFamily="49" charset="0"/>
            </a:endParaRP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zh-CN" altLang="en-US" sz="1350" dirty="0" smtClean="0">
                <a:latin typeface="Consolas" panose="020B0609020204030204" pitchFamily="49" charset="0"/>
              </a:rPr>
              <a:t> output(path):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print('The total size of '+path+' is:'</a:t>
            </a:r>
            <a:r>
              <a:rPr lang="en-US" altLang="zh-CN" sz="1350" dirty="0" smtClean="0">
                <a:latin typeface="Consolas" panose="020B0609020204030204" pitchFamily="49" charset="0"/>
              </a:rPr>
              <a:t>\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pitchFamily="49" charset="0"/>
              </a:rPr>
              <a:t>          </a:t>
            </a:r>
            <a:r>
              <a:rPr lang="zh-CN" altLang="en-US" sz="1350" dirty="0" smtClean="0">
                <a:latin typeface="Consolas" panose="020B0609020204030204" pitchFamily="49" charset="0"/>
              </a:rPr>
              <a:t>+sizeConvert(totalSize)+ '('+ str(totalSize) +' Bytes)')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print('The total number of files in '+path+' is:',fileNum)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print('The total number of directories in '+path+' is:',dirNum)</a:t>
            </a:r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83568" y="4869161"/>
            <a:ext cx="82296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zh-CN" altLang="en-US" sz="1350" dirty="0" smtClean="0">
                <a:latin typeface="Consolas" panose="020B0609020204030204" pitchFamily="49" charset="0"/>
              </a:rPr>
              <a:t> __name__=='__main__':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path = r'd:\idapro6.5plus'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main(path)</a:t>
            </a:r>
          </a:p>
          <a:p>
            <a:pPr marL="0" indent="0">
              <a:buSzPct val="90000"/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pitchFamily="49" charset="0"/>
              </a:rPr>
              <a:t>    output(path)</a:t>
            </a:r>
            <a:endParaRPr lang="zh-CN" altLang="en-US" sz="1350" dirty="0">
              <a:latin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8" name="组合 7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1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00227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189595" cy="3395345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1800" noProof="1" smtClean="0">
                <a:latin typeface="+mn-ea"/>
              </a:rPr>
              <a:t>例</a:t>
            </a:r>
            <a:r>
              <a:rPr lang="zh-CN" altLang="en-US" sz="1800" noProof="1" smtClean="0">
                <a:latin typeface="+mn-ea"/>
              </a:rPr>
              <a:t>：</a:t>
            </a:r>
            <a:r>
              <a:rPr lang="en-US" sz="1800" noProof="1" smtClean="0">
                <a:latin typeface="+mn-ea"/>
              </a:rPr>
              <a:t>把记事本文件</a:t>
            </a:r>
            <a:r>
              <a:rPr lang="en-US" sz="1800" noProof="1">
                <a:latin typeface="+mn-ea"/>
              </a:rPr>
              <a:t>test.txt转换成Excel 2007+文件。test.txt文件中第一行为表头，从第二行开始是实际数据，并且表头和数据行中的不同字段信息都是用逗号分隔</a:t>
            </a:r>
            <a:r>
              <a:rPr lang="en-US" sz="1800" noProof="1" smtClean="0">
                <a:latin typeface="+mn-ea"/>
              </a:rPr>
              <a:t>。</a:t>
            </a:r>
            <a:endParaRPr lang="en-US" sz="1800" noProof="1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7704" y="2060848"/>
            <a:ext cx="6030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from openpyxl import Workbook</a:t>
            </a:r>
          </a:p>
          <a:p>
            <a:pPr marL="0" indent="0">
              <a:buNone/>
            </a:pPr>
            <a:endParaRPr lang="en-US" altLang="zh-CN" sz="1600" noProof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def main(txtFileName):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new_XlsxFileName = txtFileName[:-3] + 'xlsx'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wb = Workbook()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ws = wb.worksheets[0]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with open(txtFileName) as fp: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    for line in fp: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        line = line.strip().split(',')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        ws.append(line)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    wb.save(new_XlsxFileName)</a:t>
            </a:r>
          </a:p>
          <a:p>
            <a:pPr marL="0" indent="0">
              <a:buNone/>
            </a:pPr>
            <a:endParaRPr lang="en-US" altLang="zh-CN" sz="1600" noProof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main('test.txt')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7" name="组合 6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51343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2000" b="1" noProof="1" smtClean="0">
                <a:latin typeface="+mn-ea"/>
              </a:rPr>
              <a:t>例</a:t>
            </a:r>
            <a:r>
              <a:rPr lang="zh-CN" altLang="en-US" sz="2000" b="1" noProof="1" smtClean="0">
                <a:latin typeface="+mn-ea"/>
              </a:rPr>
              <a:t>：</a:t>
            </a:r>
            <a:r>
              <a:rPr lang="en-US" sz="2000" b="1" noProof="1" smtClean="0">
                <a:latin typeface="+mn-ea"/>
              </a:rPr>
              <a:t>提取</a:t>
            </a:r>
            <a:r>
              <a:rPr lang="en-US" sz="2000" b="1" noProof="1">
                <a:latin typeface="+mn-ea"/>
              </a:rPr>
              <a:t>docx文档中例题、插图和表格清单</a:t>
            </a:r>
            <a:r>
              <a:rPr lang="en-US" sz="1800" noProof="1">
                <a:latin typeface="+mn-ea"/>
              </a:rPr>
              <a:t>。</a:t>
            </a:r>
          </a:p>
          <a:p>
            <a:pPr marL="0" indent="0">
              <a:buNone/>
            </a:pPr>
            <a:endParaRPr lang="en-US" sz="1350" noProof="1"/>
          </a:p>
        </p:txBody>
      </p:sp>
      <p:sp>
        <p:nvSpPr>
          <p:cNvPr id="4" name="矩形 3"/>
          <p:cNvSpPr/>
          <p:nvPr/>
        </p:nvSpPr>
        <p:spPr>
          <a:xfrm>
            <a:off x="1305980" y="1628800"/>
            <a:ext cx="64087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from docx import Document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import re</a:t>
            </a:r>
          </a:p>
          <a:p>
            <a:pPr marL="0" indent="0">
              <a:buNone/>
            </a:pPr>
            <a:endParaRPr lang="en-US" altLang="zh-CN" sz="1600" noProof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result = {'li':[], 'fig':[], 'tab':[]}</a:t>
            </a:r>
          </a:p>
          <a:p>
            <a:pPr marL="0" indent="0">
              <a:buNone/>
            </a:pPr>
            <a:r>
              <a:rPr lang="en-US" altLang="zh-CN" sz="1600" noProof="1">
                <a:latin typeface="Consolas" panose="020B0609020204030204" pitchFamily="49" charset="0"/>
              </a:rPr>
              <a:t>doc = Document(r'C:\</a:t>
            </a:r>
            <a:r>
              <a:rPr lang="en-US" altLang="zh-CN" sz="1600" noProof="1" smtClean="0">
                <a:latin typeface="Consolas" panose="020B0609020204030204" pitchFamily="49" charset="0"/>
              </a:rPr>
              <a:t>Python.docx</a:t>
            </a:r>
            <a:r>
              <a:rPr lang="en-US" altLang="zh-CN" sz="1600" noProof="1">
                <a:latin typeface="Consolas" panose="020B0609020204030204" pitchFamily="49" charset="0"/>
              </a:rPr>
              <a:t>')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305980" y="314096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91" tIns="34295" rIns="68591" bIns="34295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for p in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doc.paragraphs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:                 #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遍历文档所有段落</a:t>
            </a: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t =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p.text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                           #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获取每一段的文本</a:t>
            </a: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if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re.match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('例\d+-\d+ ', t):        #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例题</a:t>
            </a: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    result['li'].append(t)</a:t>
            </a: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elif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re.match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('图\d+-\d+ ', t):       #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插图</a:t>
            </a: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    result['fig'].append(t)</a:t>
            </a: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elif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re.match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('表\d+-\d+ ', t):       #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表格</a:t>
            </a: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    result['tab'].append(t)</a:t>
            </a:r>
          </a:p>
          <a:p>
            <a:pPr marL="0" indent="0">
              <a:buFont typeface="Arial" charset="0"/>
              <a:buNone/>
            </a:pP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for key in 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result.keys</a:t>
            </a:r>
            <a:r>
              <a:rPr lang="en-US" altLang="en-US" sz="1400" b="1" dirty="0" smtClean="0">
                <a:latin typeface="Consolas" panose="020B0609020204030204" pitchFamily="49" charset="0"/>
              </a:rPr>
              <a:t>():                 #</a:t>
            </a:r>
            <a:r>
              <a:rPr lang="en-US" altLang="en-US" sz="1400" b="1" dirty="0" err="1" smtClean="0">
                <a:latin typeface="Consolas" panose="020B0609020204030204" pitchFamily="49" charset="0"/>
              </a:rPr>
              <a:t>输出结果</a:t>
            </a:r>
            <a:endParaRPr lang="en-US" altLang="en-US" sz="1400" b="1" dirty="0" smtClean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print('='*30)</a:t>
            </a: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for value in result[key]:</a:t>
            </a:r>
          </a:p>
          <a:p>
            <a:pPr marL="0" indent="0">
              <a:buFont typeface="Arial" charset="0"/>
              <a:buNone/>
            </a:pPr>
            <a:r>
              <a:rPr lang="en-US" altLang="en-US" sz="1400" b="1" dirty="0" smtClean="0">
                <a:latin typeface="Consolas" panose="020B0609020204030204" pitchFamily="49" charset="0"/>
              </a:rPr>
              <a:t>        print(value)</a:t>
            </a:r>
            <a:endParaRPr lang="en-US" altLang="en-US" sz="1400" b="1" dirty="0">
              <a:latin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404665" y="95934"/>
            <a:ext cx="7920880" cy="668771"/>
            <a:chOff x="-995410" y="5184550"/>
            <a:chExt cx="7848872" cy="494650"/>
          </a:xfrm>
        </p:grpSpPr>
        <p:grpSp>
          <p:nvGrpSpPr>
            <p:cNvPr id="8" name="组合 7"/>
            <p:cNvGrpSpPr/>
            <p:nvPr/>
          </p:nvGrpSpPr>
          <p:grpSpPr>
            <a:xfrm>
              <a:off x="-995410" y="5184550"/>
              <a:ext cx="7848872" cy="494650"/>
              <a:chOff x="-1127767" y="5820119"/>
              <a:chExt cx="8549038" cy="647731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989571" y="5820119"/>
                <a:ext cx="813499" cy="64773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1" name="TextBox 6"/>
              <p:cNvSpPr txBox="1">
                <a:spLocks noChangeArrowheads="1"/>
              </p:cNvSpPr>
              <p:nvPr/>
            </p:nvSpPr>
            <p:spPr bwMode="auto">
              <a:xfrm>
                <a:off x="-1127767" y="5823495"/>
                <a:ext cx="8549038" cy="56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200" b="1" dirty="0" smtClean="0">
                    <a:latin typeface="Times New Roman" pitchFamily="18" charset="0"/>
                    <a:ea typeface="黑体" pitchFamily="49" charset="-122"/>
                  </a:rPr>
                  <a:t>7.6 </a:t>
                </a:r>
                <a:r>
                  <a:rPr lang="zh-CN" altLang="en-US" sz="3200" b="1" dirty="0" smtClean="0">
                    <a:latin typeface="Times New Roman" pitchFamily="18" charset="0"/>
                    <a:ea typeface="黑体" pitchFamily="49" charset="-122"/>
                  </a:rPr>
                  <a:t>应用案例</a:t>
                </a:r>
                <a:endParaRPr lang="zh-CN" altLang="en-US" sz="32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733" y="5263536"/>
              <a:ext cx="32492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6082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07"/>
          <p:cNvGrpSpPr/>
          <p:nvPr/>
        </p:nvGrpSpPr>
        <p:grpSpPr>
          <a:xfrm>
            <a:off x="543012" y="93590"/>
            <a:ext cx="4087592" cy="684275"/>
            <a:chOff x="939802" y="5062184"/>
            <a:chExt cx="4087592" cy="684275"/>
          </a:xfrm>
        </p:grpSpPr>
        <p:grpSp>
          <p:nvGrpSpPr>
            <p:cNvPr id="5" name="组合 33"/>
            <p:cNvGrpSpPr/>
            <p:nvPr/>
          </p:nvGrpSpPr>
          <p:grpSpPr>
            <a:xfrm>
              <a:off x="939802" y="5098728"/>
              <a:ext cx="813499" cy="647731"/>
              <a:chOff x="6068613" y="2138334"/>
              <a:chExt cx="412166" cy="348468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6068613" y="2138334"/>
                <a:ext cx="412166" cy="34846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69F1E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KSO_Shape"/>
              <p:cNvSpPr>
                <a:spLocks/>
              </p:cNvSpPr>
              <p:nvPr/>
            </p:nvSpPr>
            <p:spPr bwMode="auto">
              <a:xfrm>
                <a:off x="6173883" y="2206208"/>
                <a:ext cx="232088" cy="197274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36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1520154" y="5062184"/>
              <a:ext cx="3507240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7.7 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本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章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小结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21980" y="1088583"/>
            <a:ext cx="2378140" cy="668910"/>
            <a:chOff x="927100" y="1197990"/>
            <a:chExt cx="2378140" cy="668910"/>
          </a:xfrm>
        </p:grpSpPr>
        <p:sp>
          <p:nvSpPr>
            <p:cNvPr id="10" name="矩形 9"/>
            <p:cNvSpPr/>
            <p:nvPr/>
          </p:nvSpPr>
          <p:spPr>
            <a:xfrm>
              <a:off x="1472687" y="1197990"/>
              <a:ext cx="18325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3200" b="1" dirty="0">
                  <a:latin typeface="Verdana" pitchFamily="34" charset="0"/>
                  <a:ea typeface="黑体" pitchFamily="49" charset="-122"/>
                </a:rPr>
                <a:t>内容回顾</a:t>
              </a:r>
            </a:p>
          </p:txBody>
        </p:sp>
        <p:grpSp>
          <p:nvGrpSpPr>
            <p:cNvPr id="11" name="组合 99"/>
            <p:cNvGrpSpPr/>
            <p:nvPr/>
          </p:nvGrpSpPr>
          <p:grpSpPr>
            <a:xfrm>
              <a:off x="927100" y="1214339"/>
              <a:ext cx="643729" cy="652561"/>
              <a:chOff x="5547069" y="765931"/>
              <a:chExt cx="1482696" cy="1322356"/>
            </a:xfrm>
          </p:grpSpPr>
          <p:grpSp>
            <p:nvGrpSpPr>
              <p:cNvPr id="12" name="组合 38"/>
              <p:cNvGrpSpPr/>
              <p:nvPr/>
            </p:nvGrpSpPr>
            <p:grpSpPr>
              <a:xfrm>
                <a:off x="5547069" y="765931"/>
                <a:ext cx="1482696" cy="1322356"/>
                <a:chOff x="3337529" y="1161598"/>
                <a:chExt cx="2138277" cy="1907040"/>
              </a:xfrm>
            </p:grpSpPr>
            <p:sp>
              <p:nvSpPr>
                <p:cNvPr id="16" name="任意多边形 15"/>
                <p:cNvSpPr>
                  <a:spLocks/>
                </p:cNvSpPr>
                <p:nvPr/>
              </p:nvSpPr>
              <p:spPr bwMode="auto">
                <a:xfrm rot="10800000">
                  <a:off x="3342359" y="1161598"/>
                  <a:ext cx="2123116" cy="1895135"/>
                </a:xfrm>
                <a:custGeom>
                  <a:avLst/>
                  <a:gdLst>
                    <a:gd name="connsiteX0" fmla="*/ 1795626 w 2791387"/>
                    <a:gd name="connsiteY0" fmla="*/ 2117139 h 2491648"/>
                    <a:gd name="connsiteX1" fmla="*/ 1950063 w 2791387"/>
                    <a:gd name="connsiteY1" fmla="*/ 2028434 h 2491648"/>
                    <a:gd name="connsiteX2" fmla="*/ 2350454 w 2791387"/>
                    <a:gd name="connsiteY2" fmla="*/ 1334530 h 2491648"/>
                    <a:gd name="connsiteX3" fmla="*/ 2350454 w 2791387"/>
                    <a:gd name="connsiteY3" fmla="*/ 1157119 h 2491648"/>
                    <a:gd name="connsiteX4" fmla="*/ 1950063 w 2791387"/>
                    <a:gd name="connsiteY4" fmla="*/ 463215 h 2491648"/>
                    <a:gd name="connsiteX5" fmla="*/ 1795626 w 2791387"/>
                    <a:gd name="connsiteY5" fmla="*/ 374509 h 2491648"/>
                    <a:gd name="connsiteX6" fmla="*/ 994844 w 2791387"/>
                    <a:gd name="connsiteY6" fmla="*/ 374509 h 2491648"/>
                    <a:gd name="connsiteX7" fmla="*/ 840408 w 2791387"/>
                    <a:gd name="connsiteY7" fmla="*/ 463215 h 2491648"/>
                    <a:gd name="connsiteX8" fmla="*/ 440017 w 2791387"/>
                    <a:gd name="connsiteY8" fmla="*/ 1157119 h 2491648"/>
                    <a:gd name="connsiteX9" fmla="*/ 440017 w 2791387"/>
                    <a:gd name="connsiteY9" fmla="*/ 1334530 h 2491648"/>
                    <a:gd name="connsiteX10" fmla="*/ 840408 w 2791387"/>
                    <a:gd name="connsiteY10" fmla="*/ 2028434 h 2491648"/>
                    <a:gd name="connsiteX11" fmla="*/ 994844 w 2791387"/>
                    <a:gd name="connsiteY11" fmla="*/ 2117139 h 2491648"/>
                    <a:gd name="connsiteX12" fmla="*/ 1967414 w 2791387"/>
                    <a:gd name="connsiteY12" fmla="*/ 2491648 h 2491648"/>
                    <a:gd name="connsiteX13" fmla="*/ 822440 w 2791387"/>
                    <a:gd name="connsiteY13" fmla="*/ 2491648 h 2491648"/>
                    <a:gd name="connsiteX14" fmla="*/ 601623 w 2791387"/>
                    <a:gd name="connsiteY14" fmla="*/ 2364815 h 2491648"/>
                    <a:gd name="connsiteX15" fmla="*/ 29136 w 2791387"/>
                    <a:gd name="connsiteY15" fmla="*/ 1372657 h 2491648"/>
                    <a:gd name="connsiteX16" fmla="*/ 29136 w 2791387"/>
                    <a:gd name="connsiteY16" fmla="*/ 1118992 h 2491648"/>
                    <a:gd name="connsiteX17" fmla="*/ 601623 w 2791387"/>
                    <a:gd name="connsiteY17" fmla="*/ 126833 h 2491648"/>
                    <a:gd name="connsiteX18" fmla="*/ 822440 w 2791387"/>
                    <a:gd name="connsiteY18" fmla="*/ 0 h 2491648"/>
                    <a:gd name="connsiteX19" fmla="*/ 1967414 w 2791387"/>
                    <a:gd name="connsiteY19" fmla="*/ 0 h 2491648"/>
                    <a:gd name="connsiteX20" fmla="*/ 2188231 w 2791387"/>
                    <a:gd name="connsiteY20" fmla="*/ 126833 h 2491648"/>
                    <a:gd name="connsiteX21" fmla="*/ 2760718 w 2791387"/>
                    <a:gd name="connsiteY21" fmla="*/ 1118992 h 2491648"/>
                    <a:gd name="connsiteX22" fmla="*/ 2760718 w 2791387"/>
                    <a:gd name="connsiteY22" fmla="*/ 1372657 h 2491648"/>
                    <a:gd name="connsiteX23" fmla="*/ 2188231 w 2791387"/>
                    <a:gd name="connsiteY23" fmla="*/ 2364815 h 2491648"/>
                    <a:gd name="connsiteX24" fmla="*/ 1967414 w 2791387"/>
                    <a:gd name="connsiteY24" fmla="*/ 2491648 h 2491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791387" h="2491648">
                      <a:moveTo>
                        <a:pt x="1795626" y="2117139"/>
                      </a:moveTo>
                      <a:cubicBezTo>
                        <a:pt x="1852825" y="2117139"/>
                        <a:pt x="1921463" y="2077079"/>
                        <a:pt x="1950063" y="2028434"/>
                      </a:cubicBezTo>
                      <a:cubicBezTo>
                        <a:pt x="1950063" y="2028434"/>
                        <a:pt x="1950063" y="2028434"/>
                        <a:pt x="2350454" y="1334530"/>
                      </a:cubicBezTo>
                      <a:cubicBezTo>
                        <a:pt x="2379053" y="1285885"/>
                        <a:pt x="2379053" y="1205764"/>
                        <a:pt x="2350454" y="1157119"/>
                      </a:cubicBezTo>
                      <a:cubicBezTo>
                        <a:pt x="2350454" y="1157119"/>
                        <a:pt x="2350454" y="1157119"/>
                        <a:pt x="1950063" y="463215"/>
                      </a:cubicBezTo>
                      <a:cubicBezTo>
                        <a:pt x="1921463" y="414570"/>
                        <a:pt x="1852825" y="374509"/>
                        <a:pt x="1795626" y="374509"/>
                      </a:cubicBezTo>
                      <a:cubicBezTo>
                        <a:pt x="1795626" y="374509"/>
                        <a:pt x="1795626" y="374509"/>
                        <a:pt x="994844" y="374509"/>
                      </a:cubicBezTo>
                      <a:cubicBezTo>
                        <a:pt x="939075" y="374509"/>
                        <a:pt x="869007" y="414570"/>
                        <a:pt x="840408" y="463215"/>
                      </a:cubicBezTo>
                      <a:cubicBezTo>
                        <a:pt x="840408" y="463215"/>
                        <a:pt x="840408" y="463215"/>
                        <a:pt x="440017" y="1157119"/>
                      </a:cubicBezTo>
                      <a:cubicBezTo>
                        <a:pt x="412847" y="1205764"/>
                        <a:pt x="412847" y="1285885"/>
                        <a:pt x="440017" y="1334530"/>
                      </a:cubicBezTo>
                      <a:cubicBezTo>
                        <a:pt x="440017" y="1334530"/>
                        <a:pt x="440017" y="1334530"/>
                        <a:pt x="840408" y="2028434"/>
                      </a:cubicBezTo>
                      <a:cubicBezTo>
                        <a:pt x="869007" y="2077079"/>
                        <a:pt x="939075" y="2117139"/>
                        <a:pt x="994844" y="2117139"/>
                      </a:cubicBezTo>
                      <a:close/>
                      <a:moveTo>
                        <a:pt x="1967414" y="2491648"/>
                      </a:moveTo>
                      <a:lnTo>
                        <a:pt x="822440" y="2491648"/>
                      </a:lnTo>
                      <a:cubicBezTo>
                        <a:pt x="742700" y="2491648"/>
                        <a:pt x="642515" y="2434369"/>
                        <a:pt x="601623" y="2364815"/>
                      </a:cubicBezTo>
                      <a:cubicBezTo>
                        <a:pt x="29136" y="1372657"/>
                        <a:pt x="29136" y="1372657"/>
                        <a:pt x="29136" y="1372657"/>
                      </a:cubicBezTo>
                      <a:cubicBezTo>
                        <a:pt x="-9712" y="1303103"/>
                        <a:pt x="-9712" y="1188545"/>
                        <a:pt x="29136" y="1118992"/>
                      </a:cubicBezTo>
                      <a:cubicBezTo>
                        <a:pt x="601623" y="126833"/>
                        <a:pt x="601623" y="126833"/>
                        <a:pt x="601623" y="126833"/>
                      </a:cubicBezTo>
                      <a:cubicBezTo>
                        <a:pt x="642515" y="57280"/>
                        <a:pt x="742700" y="0"/>
                        <a:pt x="822440" y="0"/>
                      </a:cubicBezTo>
                      <a:cubicBezTo>
                        <a:pt x="1967414" y="0"/>
                        <a:pt x="1967414" y="0"/>
                        <a:pt x="1967414" y="0"/>
                      </a:cubicBezTo>
                      <a:cubicBezTo>
                        <a:pt x="2049198" y="0"/>
                        <a:pt x="2147339" y="57280"/>
                        <a:pt x="2188231" y="126833"/>
                      </a:cubicBezTo>
                      <a:cubicBezTo>
                        <a:pt x="2760718" y="1118992"/>
                        <a:pt x="2760718" y="1118992"/>
                        <a:pt x="2760718" y="1118992"/>
                      </a:cubicBezTo>
                      <a:cubicBezTo>
                        <a:pt x="2801610" y="1188545"/>
                        <a:pt x="2801610" y="1303103"/>
                        <a:pt x="2760718" y="1372657"/>
                      </a:cubicBezTo>
                      <a:cubicBezTo>
                        <a:pt x="2188231" y="2364815"/>
                        <a:pt x="2188231" y="2364815"/>
                        <a:pt x="2188231" y="2364815"/>
                      </a:cubicBezTo>
                      <a:cubicBezTo>
                        <a:pt x="2147339" y="2434369"/>
                        <a:pt x="2049198" y="2491648"/>
                        <a:pt x="1967414" y="2491648"/>
                      </a:cubicBezTo>
                      <a:close/>
                    </a:path>
                  </a:pathLst>
                </a:custGeom>
                <a:solidFill>
                  <a:srgbClr val="00AF92"/>
                </a:solidFill>
                <a:ln w="19050">
                  <a:noFill/>
                </a:ln>
                <a:effectLst>
                  <a:innerShdw blurRad="63500" dist="63500" dir="27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5"/>
                <p:cNvSpPr>
                  <a:spLocks/>
                </p:cNvSpPr>
                <p:nvPr/>
              </p:nvSpPr>
              <p:spPr bwMode="auto">
                <a:xfrm rot="10800000">
                  <a:off x="3337529" y="1173504"/>
                  <a:ext cx="2138277" cy="1895134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 w="381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B4B4B4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 rot="10800000">
                  <a:off x="3656172" y="1456206"/>
                  <a:ext cx="1495486" cy="1325435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 w="38100"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" name="Group 17"/>
              <p:cNvGrpSpPr>
                <a:grpSpLocks noChangeAspect="1"/>
              </p:cNvGrpSpPr>
              <p:nvPr/>
            </p:nvGrpSpPr>
            <p:grpSpPr bwMode="auto">
              <a:xfrm>
                <a:off x="6087464" y="1170184"/>
                <a:ext cx="457188" cy="490764"/>
                <a:chOff x="231" y="1205"/>
                <a:chExt cx="640" cy="687"/>
              </a:xfrm>
              <a:solidFill>
                <a:srgbClr val="00AF92"/>
              </a:solidFill>
            </p:grpSpPr>
            <p:sp>
              <p:nvSpPr>
                <p:cNvPr id="14" name="Freeform 18"/>
                <p:cNvSpPr>
                  <a:spLocks/>
                </p:cNvSpPr>
                <p:nvPr/>
              </p:nvSpPr>
              <p:spPr bwMode="auto">
                <a:xfrm>
                  <a:off x="231" y="1205"/>
                  <a:ext cx="499" cy="687"/>
                </a:xfrm>
                <a:custGeom>
                  <a:avLst/>
                  <a:gdLst>
                    <a:gd name="T0" fmla="*/ 442 w 499"/>
                    <a:gd name="T1" fmla="*/ 629 h 687"/>
                    <a:gd name="T2" fmla="*/ 57 w 499"/>
                    <a:gd name="T3" fmla="*/ 629 h 687"/>
                    <a:gd name="T4" fmla="*/ 57 w 499"/>
                    <a:gd name="T5" fmla="*/ 200 h 687"/>
                    <a:gd name="T6" fmla="*/ 200 w 499"/>
                    <a:gd name="T7" fmla="*/ 200 h 687"/>
                    <a:gd name="T8" fmla="*/ 200 w 499"/>
                    <a:gd name="T9" fmla="*/ 57 h 687"/>
                    <a:gd name="T10" fmla="*/ 442 w 499"/>
                    <a:gd name="T11" fmla="*/ 57 h 687"/>
                    <a:gd name="T12" fmla="*/ 442 w 499"/>
                    <a:gd name="T13" fmla="*/ 116 h 687"/>
                    <a:gd name="T14" fmla="*/ 494 w 499"/>
                    <a:gd name="T15" fmla="*/ 64 h 687"/>
                    <a:gd name="T16" fmla="*/ 499 w 499"/>
                    <a:gd name="T17" fmla="*/ 59 h 687"/>
                    <a:gd name="T18" fmla="*/ 499 w 499"/>
                    <a:gd name="T19" fmla="*/ 0 h 687"/>
                    <a:gd name="T20" fmla="*/ 143 w 499"/>
                    <a:gd name="T21" fmla="*/ 0 h 687"/>
                    <a:gd name="T22" fmla="*/ 143 w 499"/>
                    <a:gd name="T23" fmla="*/ 0 h 687"/>
                    <a:gd name="T24" fmla="*/ 0 w 499"/>
                    <a:gd name="T25" fmla="*/ 143 h 687"/>
                    <a:gd name="T26" fmla="*/ 0 w 499"/>
                    <a:gd name="T27" fmla="*/ 687 h 687"/>
                    <a:gd name="T28" fmla="*/ 499 w 499"/>
                    <a:gd name="T29" fmla="*/ 687 h 687"/>
                    <a:gd name="T30" fmla="*/ 499 w 499"/>
                    <a:gd name="T31" fmla="*/ 429 h 687"/>
                    <a:gd name="T32" fmla="*/ 442 w 499"/>
                    <a:gd name="T33" fmla="*/ 486 h 687"/>
                    <a:gd name="T34" fmla="*/ 442 w 499"/>
                    <a:gd name="T35" fmla="*/ 629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99" h="687">
                      <a:moveTo>
                        <a:pt x="442" y="629"/>
                      </a:moveTo>
                      <a:lnTo>
                        <a:pt x="57" y="629"/>
                      </a:lnTo>
                      <a:lnTo>
                        <a:pt x="57" y="200"/>
                      </a:lnTo>
                      <a:lnTo>
                        <a:pt x="200" y="200"/>
                      </a:lnTo>
                      <a:lnTo>
                        <a:pt x="200" y="57"/>
                      </a:lnTo>
                      <a:lnTo>
                        <a:pt x="442" y="57"/>
                      </a:lnTo>
                      <a:lnTo>
                        <a:pt x="442" y="116"/>
                      </a:lnTo>
                      <a:lnTo>
                        <a:pt x="494" y="64"/>
                      </a:lnTo>
                      <a:lnTo>
                        <a:pt x="499" y="59"/>
                      </a:lnTo>
                      <a:lnTo>
                        <a:pt x="499" y="0"/>
                      </a:lnTo>
                      <a:lnTo>
                        <a:pt x="143" y="0"/>
                      </a:lnTo>
                      <a:lnTo>
                        <a:pt x="143" y="0"/>
                      </a:lnTo>
                      <a:lnTo>
                        <a:pt x="0" y="143"/>
                      </a:lnTo>
                      <a:lnTo>
                        <a:pt x="0" y="687"/>
                      </a:lnTo>
                      <a:lnTo>
                        <a:pt x="499" y="687"/>
                      </a:lnTo>
                      <a:lnTo>
                        <a:pt x="499" y="429"/>
                      </a:lnTo>
                      <a:lnTo>
                        <a:pt x="442" y="486"/>
                      </a:lnTo>
                      <a:lnTo>
                        <a:pt x="442" y="6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19"/>
                <p:cNvSpPr>
                  <a:spLocks noEditPoints="1"/>
                </p:cNvSpPr>
                <p:nvPr/>
              </p:nvSpPr>
              <p:spPr bwMode="auto">
                <a:xfrm>
                  <a:off x="436" y="1310"/>
                  <a:ext cx="435" cy="431"/>
                </a:xfrm>
                <a:custGeom>
                  <a:avLst/>
                  <a:gdLst>
                    <a:gd name="T0" fmla="*/ 50 w 435"/>
                    <a:gd name="T1" fmla="*/ 279 h 431"/>
                    <a:gd name="T2" fmla="*/ 50 w 435"/>
                    <a:gd name="T3" fmla="*/ 279 h 431"/>
                    <a:gd name="T4" fmla="*/ 50 w 435"/>
                    <a:gd name="T5" fmla="*/ 279 h 431"/>
                    <a:gd name="T6" fmla="*/ 50 w 435"/>
                    <a:gd name="T7" fmla="*/ 279 h 431"/>
                    <a:gd name="T8" fmla="*/ 0 w 435"/>
                    <a:gd name="T9" fmla="*/ 431 h 431"/>
                    <a:gd name="T10" fmla="*/ 155 w 435"/>
                    <a:gd name="T11" fmla="*/ 381 h 431"/>
                    <a:gd name="T12" fmla="*/ 155 w 435"/>
                    <a:gd name="T13" fmla="*/ 381 h 431"/>
                    <a:gd name="T14" fmla="*/ 155 w 435"/>
                    <a:gd name="T15" fmla="*/ 381 h 431"/>
                    <a:gd name="T16" fmla="*/ 155 w 435"/>
                    <a:gd name="T17" fmla="*/ 381 h 431"/>
                    <a:gd name="T18" fmla="*/ 435 w 435"/>
                    <a:gd name="T19" fmla="*/ 102 h 431"/>
                    <a:gd name="T20" fmla="*/ 330 w 435"/>
                    <a:gd name="T21" fmla="*/ 0 h 431"/>
                    <a:gd name="T22" fmla="*/ 50 w 435"/>
                    <a:gd name="T23" fmla="*/ 279 h 431"/>
                    <a:gd name="T24" fmla="*/ 50 w 435"/>
                    <a:gd name="T25" fmla="*/ 279 h 431"/>
                    <a:gd name="T26" fmla="*/ 141 w 435"/>
                    <a:gd name="T27" fmla="*/ 360 h 431"/>
                    <a:gd name="T28" fmla="*/ 38 w 435"/>
                    <a:gd name="T29" fmla="*/ 396 h 431"/>
                    <a:gd name="T30" fmla="*/ 72 w 435"/>
                    <a:gd name="T31" fmla="*/ 291 h 431"/>
                    <a:gd name="T32" fmla="*/ 141 w 435"/>
                    <a:gd name="T33" fmla="*/ 360 h 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35" h="431">
                      <a:moveTo>
                        <a:pt x="50" y="279"/>
                      </a:moveTo>
                      <a:lnTo>
                        <a:pt x="50" y="279"/>
                      </a:lnTo>
                      <a:lnTo>
                        <a:pt x="50" y="279"/>
                      </a:lnTo>
                      <a:lnTo>
                        <a:pt x="50" y="279"/>
                      </a:lnTo>
                      <a:lnTo>
                        <a:pt x="0" y="431"/>
                      </a:lnTo>
                      <a:lnTo>
                        <a:pt x="155" y="381"/>
                      </a:lnTo>
                      <a:lnTo>
                        <a:pt x="155" y="381"/>
                      </a:lnTo>
                      <a:lnTo>
                        <a:pt x="155" y="381"/>
                      </a:lnTo>
                      <a:lnTo>
                        <a:pt x="155" y="381"/>
                      </a:lnTo>
                      <a:lnTo>
                        <a:pt x="435" y="102"/>
                      </a:lnTo>
                      <a:lnTo>
                        <a:pt x="330" y="0"/>
                      </a:lnTo>
                      <a:lnTo>
                        <a:pt x="50" y="279"/>
                      </a:lnTo>
                      <a:lnTo>
                        <a:pt x="50" y="279"/>
                      </a:lnTo>
                      <a:close/>
                      <a:moveTo>
                        <a:pt x="141" y="360"/>
                      </a:moveTo>
                      <a:lnTo>
                        <a:pt x="38" y="396"/>
                      </a:lnTo>
                      <a:lnTo>
                        <a:pt x="72" y="291"/>
                      </a:lnTo>
                      <a:lnTo>
                        <a:pt x="141" y="3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1" name="矩形 20"/>
          <p:cNvSpPr/>
          <p:nvPr/>
        </p:nvSpPr>
        <p:spPr>
          <a:xfrm>
            <a:off x="1465147" y="1796617"/>
            <a:ext cx="422743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/>
              <a:t> 文件操作的相关概念</a:t>
            </a:r>
            <a:endParaRPr lang="en-US" altLang="zh-CN" sz="2400" b="1" dirty="0" smtClean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/>
              <a:t> 两种文件形式及其操作模块</a:t>
            </a:r>
            <a:endParaRPr lang="en-US" altLang="zh-CN" sz="2400" b="1" dirty="0" smtClean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</a:rPr>
              <a:t> 数据组织形式</a:t>
            </a:r>
            <a:endParaRPr lang="en-US" altLang="zh-CN" sz="2400" dirty="0" smtClean="0">
              <a:latin typeface="Times New Roman" pitchFamily="18" charset="0"/>
              <a:ea typeface="黑体" pitchFamily="49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 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</a:rPr>
              <a:t>实际应用</a:t>
            </a:r>
            <a:endParaRPr lang="zh-CN" altLang="en-US" sz="2400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81444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微信图片_201910191822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0232" y="3140968"/>
            <a:ext cx="2116102" cy="211610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475656" y="3672894"/>
            <a:ext cx="6388100" cy="2708434"/>
            <a:chOff x="1520825" y="4834037"/>
            <a:chExt cx="6388100" cy="2708434"/>
          </a:xfrm>
        </p:grpSpPr>
        <p:sp>
          <p:nvSpPr>
            <p:cNvPr id="6" name="矩形 5"/>
            <p:cNvSpPr/>
            <p:nvPr/>
          </p:nvSpPr>
          <p:spPr>
            <a:xfrm>
              <a:off x="1520825" y="4834037"/>
              <a:ext cx="6388100" cy="270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25000"/>
                </a:lnSpc>
              </a:pP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李</a:t>
              </a:r>
              <a:r>
                <a:rPr lang="zh-CN" altLang="en-US" sz="2000" b="1" dirty="0" smtClean="0">
                  <a:latin typeface="Times New Roman" pitchFamily="18" charset="0"/>
                  <a:ea typeface="黑体" pitchFamily="49" charset="-122"/>
                </a:rPr>
                <a:t>培培</a:t>
              </a:r>
              <a:endParaRPr lang="en-US" altLang="zh-CN" sz="2000" b="1" dirty="0">
                <a:latin typeface="Times New Roman" pitchFamily="18" charset="0"/>
                <a:ea typeface="黑体" pitchFamily="49" charset="-122"/>
              </a:endParaRPr>
            </a:p>
            <a:p>
              <a:pPr algn="ctr" eaLnBrk="0" hangingPunct="0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QQ</a:t>
              </a: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：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123452644</a:t>
              </a: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，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微信：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li123452644</a:t>
              </a:r>
            </a:p>
            <a:p>
              <a:pPr algn="ctr" eaLnBrk="0" hangingPunct="0">
                <a:lnSpc>
                  <a:spcPct val="125000"/>
                </a:lnSpc>
              </a:pP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Email</a:t>
              </a:r>
              <a:r>
                <a:rPr lang="en-US" altLang="zh-CN" sz="2000" b="1" dirty="0">
                  <a:latin typeface="Times New Roman" pitchFamily="18" charset="0"/>
                  <a:ea typeface="黑体" pitchFamily="49" charset="-122"/>
                </a:rPr>
                <a:t>: 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peipeili@hfut.edu.cn</a:t>
              </a:r>
            </a:p>
            <a:p>
              <a:pPr algn="ctr" eaLnBrk="0" hangingPunct="0"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手机号</a:t>
              </a: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：</a:t>
              </a:r>
              <a:r>
                <a:rPr lang="en-US" altLang="zh-CN" sz="2000" b="1" dirty="0" smtClean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13956043016</a:t>
              </a:r>
              <a:endParaRPr lang="en-US" altLang="zh-CN" sz="20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endParaRPr>
            </a:p>
            <a:p>
              <a:pPr marL="0" lvl="1" algn="ctr" eaLnBrk="0" hangingPunct="0">
                <a:lnSpc>
                  <a:spcPct val="125000"/>
                </a:lnSpc>
              </a:pP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         合肥工业大学智能计算与数据挖掘千人团队 </a:t>
              </a:r>
              <a:r>
                <a:rPr lang="en-US" altLang="zh-CN" sz="2000" u="sng" dirty="0" smtClean="0">
                  <a:solidFill>
                    <a:srgbClr val="0000FF"/>
                  </a:solidFill>
                </a:rPr>
                <a:t>http://dmic.bigke.org/</a:t>
              </a:r>
              <a:endParaRPr lang="en-US" altLang="zh-CN" sz="2000" b="1" u="sng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endParaRPr>
            </a:p>
            <a:p>
              <a:pPr algn="ctr" eaLnBrk="0" hangingPunct="0"/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 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865" y="6418213"/>
              <a:ext cx="666651" cy="286658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23528" y="3356992"/>
            <a:ext cx="2143084" cy="551837"/>
            <a:chOff x="728936" y="4175538"/>
            <a:chExt cx="2204016" cy="584775"/>
          </a:xfrm>
        </p:grpSpPr>
        <p:sp>
          <p:nvSpPr>
            <p:cNvPr id="9" name="矩形 8"/>
            <p:cNvSpPr/>
            <p:nvPr/>
          </p:nvSpPr>
          <p:spPr>
            <a:xfrm>
              <a:off x="1100399" y="4175538"/>
              <a:ext cx="18325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3000" b="1" dirty="0">
                  <a:latin typeface="Verdana" pitchFamily="34" charset="0"/>
                  <a:ea typeface="黑体" pitchFamily="49" charset="-122"/>
                </a:rPr>
                <a:t>联系方式</a:t>
              </a:r>
            </a:p>
          </p:txBody>
        </p:sp>
        <p:pic>
          <p:nvPicPr>
            <p:cNvPr id="10" name="图片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8936" y="4235450"/>
              <a:ext cx="401364" cy="43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矩形 11"/>
          <p:cNvSpPr/>
          <p:nvPr/>
        </p:nvSpPr>
        <p:spPr>
          <a:xfrm>
            <a:off x="3707904" y="1916832"/>
            <a:ext cx="1574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Clr>
                <a:srgbClr val="FF0000"/>
              </a:buClr>
            </a:pPr>
            <a:r>
              <a:rPr lang="zh-CN" altLang="en-US" sz="3600" b="1" dirty="0" smtClean="0"/>
              <a:t>谢谢！</a:t>
            </a:r>
            <a:endParaRPr lang="zh-CN" altLang="zh-CN" sz="3600" b="1" dirty="0" smtClean="0"/>
          </a:p>
        </p:txBody>
      </p:sp>
    </p:spTree>
  </p:cSld>
  <p:clrMapOvr>
    <a:masterClrMapping/>
  </p:clrMapOvr>
  <p:transition spd="slow" advClick="0" advTm="1622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903" y="982486"/>
            <a:ext cx="3364616" cy="445102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Ndarray</a:t>
            </a:r>
            <a:r>
              <a:rPr kumimoji="1" lang="zh-CN" altLang="en-US" dirty="0" smtClean="0"/>
              <a:t>相关操作：索引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08623" y="1650139"/>
            <a:ext cx="82238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sz="1500" dirty="0">
                <a:latin typeface="+mj-ea"/>
                <a:ea typeface="+mj-ea"/>
              </a:rPr>
              <a:t>将数据转为</a:t>
            </a:r>
            <a:r>
              <a:rPr lang="en-US" altLang="zh-CN" sz="1500" dirty="0" err="1">
                <a:latin typeface="+mj-ea"/>
                <a:ea typeface="+mj-ea"/>
              </a:rPr>
              <a:t>ndarray</a:t>
            </a:r>
            <a:r>
              <a:rPr lang="zh-CN" altLang="en-US" sz="1500" dirty="0">
                <a:latin typeface="+mj-ea"/>
                <a:ea typeface="+mj-ea"/>
              </a:rPr>
              <a:t>对象后，会需要按某种方式来抽取数据 </a:t>
            </a:r>
            <a:endParaRPr lang="en-US" altLang="zh-CN" sz="1500" dirty="0">
              <a:latin typeface="+mj-ea"/>
              <a:ea typeface="+mj-ea"/>
            </a:endParaRPr>
          </a:p>
          <a:p>
            <a:pPr marL="257175" indent="-257175">
              <a:buFont typeface="Wingdings" charset="2"/>
              <a:buChar char="Ø"/>
            </a:pPr>
            <a:r>
              <a:rPr lang="en-US" altLang="zh-CN" sz="1500" dirty="0" err="1">
                <a:latin typeface="+mj-ea"/>
                <a:ea typeface="+mj-ea"/>
              </a:rPr>
              <a:t>ndarray</a:t>
            </a:r>
            <a:r>
              <a:rPr lang="zh-CN" altLang="en-US" sz="1500" dirty="0">
                <a:latin typeface="+mj-ea"/>
                <a:ea typeface="+mj-ea"/>
              </a:rPr>
              <a:t>对象提供了两种索引方式</a:t>
            </a:r>
            <a:r>
              <a:rPr lang="en-US" altLang="zh-CN" sz="1500" dirty="0">
                <a:latin typeface="+mj-ea"/>
                <a:ea typeface="+mj-ea"/>
              </a:rPr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zh-CN" altLang="en-US" sz="1500" dirty="0">
                <a:latin typeface="+mj-ea"/>
                <a:ea typeface="+mj-ea"/>
              </a:rPr>
              <a:t>切片索引</a:t>
            </a:r>
            <a:r>
              <a:rPr lang="en-US" altLang="zh-CN" sz="1500" dirty="0">
                <a:latin typeface="+mj-ea"/>
                <a:ea typeface="+mj-ea"/>
              </a:rPr>
              <a:t>:</a:t>
            </a:r>
            <a:r>
              <a:rPr lang="zh-CN" altLang="en-US" sz="1500" dirty="0">
                <a:latin typeface="+mj-ea"/>
                <a:ea typeface="+mj-ea"/>
              </a:rPr>
              <a:t>切片索引和对列表</a:t>
            </a:r>
            <a:r>
              <a:rPr lang="en-US" altLang="zh-CN" sz="1500" dirty="0">
                <a:latin typeface="+mj-ea"/>
                <a:ea typeface="+mj-ea"/>
              </a:rPr>
              <a:t>list</a:t>
            </a:r>
            <a:r>
              <a:rPr lang="zh-CN" altLang="en-US" sz="1500" dirty="0">
                <a:latin typeface="+mj-ea"/>
                <a:ea typeface="+mj-ea"/>
              </a:rPr>
              <a:t>的切片索引相似，不过由原本 的一维切片变为多维 </a:t>
            </a:r>
          </a:p>
        </p:txBody>
      </p:sp>
      <p:pic>
        <p:nvPicPr>
          <p:cNvPr id="5121" name="Picture 1" descr="age71image1833806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" y="2606041"/>
            <a:ext cx="3963353" cy="16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ge71image1833744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2606040"/>
            <a:ext cx="4262567" cy="1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9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335" y="1056107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切片索引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1335" y="1726872"/>
            <a:ext cx="4440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索引后还可以直接对应该位置重新赋值 </a:t>
            </a:r>
          </a:p>
        </p:txBody>
      </p:sp>
      <p:pic>
        <p:nvPicPr>
          <p:cNvPr id="6145" name="Picture 1" descr="age72image1811638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0" y="2102429"/>
            <a:ext cx="4862919" cy="13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4347" y="3493306"/>
            <a:ext cx="38638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sz="1500" dirty="0">
                <a:latin typeface="+mj-ea"/>
                <a:ea typeface="+mj-ea"/>
              </a:rPr>
              <a:t>可通过</a:t>
            </a:r>
            <a:r>
              <a:rPr lang="en-US" altLang="zh-CN" sz="1500" dirty="0">
                <a:latin typeface="+mj-ea"/>
                <a:ea typeface="+mj-ea"/>
              </a:rPr>
              <a:t>shape</a:t>
            </a:r>
            <a:r>
              <a:rPr lang="zh-CN" altLang="en-US" sz="1500" dirty="0">
                <a:latin typeface="+mj-ea"/>
                <a:ea typeface="+mj-ea"/>
              </a:rPr>
              <a:t>属性得到数组的行数和列数 </a:t>
            </a:r>
          </a:p>
        </p:txBody>
      </p:sp>
      <p:pic>
        <p:nvPicPr>
          <p:cNvPr id="6146" name="Picture 2" descr="age72image1811492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1" y="3958888"/>
            <a:ext cx="4959905" cy="11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8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1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9" name="图片 8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7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切片索引</a:t>
            </a:r>
            <a:endParaRPr kumimoji="1" lang="zh-CN" altLang="en-US" dirty="0"/>
          </a:p>
        </p:txBody>
      </p:sp>
      <p:pic>
        <p:nvPicPr>
          <p:cNvPr id="7169" name="Picture 1" descr="age73image1834430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00225"/>
            <a:ext cx="6674186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114"/>
          <p:cNvGrpSpPr/>
          <p:nvPr/>
        </p:nvGrpSpPr>
        <p:grpSpPr>
          <a:xfrm>
            <a:off x="395536" y="121967"/>
            <a:ext cx="6225040" cy="662730"/>
            <a:chOff x="759484" y="3380765"/>
            <a:chExt cx="6225040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759484" y="3380765"/>
              <a:ext cx="6225040" cy="662730"/>
              <a:chOff x="759484" y="3380765"/>
              <a:chExt cx="6225040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759484" y="3383972"/>
                <a:ext cx="622504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13390</TotalTime>
  <Words>5069</Words>
  <Application>Microsoft Office PowerPoint</Application>
  <PresentationFormat>全屏显示(4:3)</PresentationFormat>
  <Paragraphs>689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5" baseType="lpstr">
      <vt:lpstr>-apple-system</vt:lpstr>
      <vt:lpstr>ArialMT</vt:lpstr>
      <vt:lpstr>Helvetica Neue</vt:lpstr>
      <vt:lpstr>MicrosoftYaHeiLight</vt:lpstr>
      <vt:lpstr>MS PMincho</vt:lpstr>
      <vt:lpstr>方正舒体</vt:lpstr>
      <vt:lpstr>仿宋</vt:lpstr>
      <vt:lpstr>黑体</vt:lpstr>
      <vt:lpstr>宋体</vt:lpstr>
      <vt:lpstr>Microsoft YaHei</vt:lpstr>
      <vt:lpstr>Microsoft YaHei</vt:lpstr>
      <vt:lpstr>Arial</vt:lpstr>
      <vt:lpstr>Calibri</vt:lpstr>
      <vt:lpstr>Comic Sans MS</vt:lpstr>
      <vt:lpstr>Consolas</vt:lpstr>
      <vt:lpstr>Garamond</vt:lpstr>
      <vt:lpstr>Times New Roman</vt:lpstr>
      <vt:lpstr>Verdana</vt:lpstr>
      <vt:lpstr>Wingdings</vt:lpstr>
      <vt:lpstr>Office 主题</vt:lpstr>
      <vt:lpstr>PowerPoint 演示文稿</vt:lpstr>
      <vt:lpstr>第8章 科学计算与可视化</vt:lpstr>
      <vt:lpstr>Python科学计算生态圈</vt:lpstr>
      <vt:lpstr>Numpy介绍</vt:lpstr>
      <vt:lpstr>基本数据结构 ndarray</vt:lpstr>
      <vt:lpstr>基本数据结构 ndarray</vt:lpstr>
      <vt:lpstr>Ndarray相关操作：索引</vt:lpstr>
      <vt:lpstr>切片索引</vt:lpstr>
      <vt:lpstr>切片索引</vt:lpstr>
      <vt:lpstr>切片索引</vt:lpstr>
      <vt:lpstr>布尔值索引</vt:lpstr>
      <vt:lpstr>Ndarray相关操作：切分</vt:lpstr>
      <vt:lpstr>Ndarray相关操作：切分</vt:lpstr>
      <vt:lpstr>Ndarray相关操作：切分</vt:lpstr>
      <vt:lpstr>Ndarray相关操作：重构</vt:lpstr>
      <vt:lpstr>Ndarray相关操作：拼接</vt:lpstr>
      <vt:lpstr>Ndarray相关操作：转置，翻转</vt:lpstr>
      <vt:lpstr>Ndarray相关操作：转置，翻转</vt:lpstr>
      <vt:lpstr>对位运算</vt:lpstr>
      <vt:lpstr>结构化数据</vt:lpstr>
      <vt:lpstr>结构化数据</vt:lpstr>
      <vt:lpstr>结构化数据</vt:lpstr>
      <vt:lpstr>内置操作函数</vt:lpstr>
      <vt:lpstr>内置操作函数</vt:lpstr>
      <vt:lpstr>内置操作函数</vt:lpstr>
      <vt:lpstr>内置操作函数</vt:lpstr>
      <vt:lpstr>内置操作函数</vt:lpstr>
      <vt:lpstr>随机模块random</vt:lpstr>
      <vt:lpstr>常用分布的产生方式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numpy应用要点与难点</vt:lpstr>
      <vt:lpstr>numpy应用要点与难点</vt:lpstr>
      <vt:lpstr>numpy应用要点与难点</vt:lpstr>
      <vt:lpstr>numpy应用要点与难点</vt:lpstr>
      <vt:lpstr>numpy应用要点与难点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 究方向：多源海量动态信息处理 团队带头人：吴信东 所 在  学 校：合肥工业大学</dc:title>
  <dc:creator>Peipei Li</dc:creator>
  <cp:lastModifiedBy>Administrator</cp:lastModifiedBy>
  <cp:revision>2094</cp:revision>
  <cp:lastPrinted>2012-11-20T01:52:54Z</cp:lastPrinted>
  <dcterms:created xsi:type="dcterms:W3CDTF">2012-10-13T08:41:11Z</dcterms:created>
  <dcterms:modified xsi:type="dcterms:W3CDTF">2020-06-12T02:48:30Z</dcterms:modified>
</cp:coreProperties>
</file>